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T Interphases" charset="1" panose="02000503020000020004"/>
      <p:regular r:id="rId19"/>
    </p:embeddedFont>
    <p:embeddedFont>
      <p:font typeface="TT Interphases Bold" charset="1" panose="02000803060000020004"/>
      <p:regular r:id="rId20"/>
    </p:embeddedFon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gif" Type="http://schemas.openxmlformats.org/officeDocument/2006/relationships/image"/><Relationship Id="rId5" Target="../media/image22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12167"/>
            <a:ext cx="6790112" cy="422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0"/>
              </a:lnSpc>
            </a:pPr>
            <a:r>
              <a:rPr lang="en-US" sz="12334" spc="-60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Instagram</a:t>
            </a:r>
          </a:p>
          <a:p>
            <a:pPr algn="l">
              <a:lnSpc>
                <a:spcPts val="10730"/>
              </a:lnSpc>
            </a:pPr>
            <a:r>
              <a:rPr lang="en-US" sz="12334" spc="-60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User </a:t>
            </a:r>
          </a:p>
          <a:p>
            <a:pPr algn="l">
              <a:lnSpc>
                <a:spcPts val="10730"/>
              </a:lnSpc>
            </a:pPr>
            <a:r>
              <a:rPr lang="en-US" sz="12334" spc="-60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Analytics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652001" y="2656041"/>
            <a:ext cx="1671260" cy="136207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29532" y="9063228"/>
            <a:ext cx="2481344" cy="42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0"/>
              </a:lnSpc>
            </a:pPr>
            <a:r>
              <a:rPr lang="en-US" sz="2000" spc="-98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Saloni Mate</a:t>
            </a:r>
          </a:p>
          <a:p>
            <a:pPr algn="l">
              <a:lnSpc>
                <a:spcPts val="1479"/>
              </a:lnSpc>
            </a:pPr>
            <a:r>
              <a:rPr lang="en-US" sz="1700" spc="-8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salonimate20@gmail.com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12125" y="1165088"/>
            <a:ext cx="6434963" cy="6615383"/>
          </a:xfrm>
          <a:custGeom>
            <a:avLst/>
            <a:gdLst/>
            <a:ahLst/>
            <a:cxnLst/>
            <a:rect r="r" b="b" t="t" l="l"/>
            <a:pathLst>
              <a:path h="6615383" w="6434963">
                <a:moveTo>
                  <a:pt x="0" y="0"/>
                </a:moveTo>
                <a:lnTo>
                  <a:pt x="6434963" y="0"/>
                </a:lnTo>
                <a:lnTo>
                  <a:pt x="6434963" y="6615383"/>
                </a:lnTo>
                <a:lnTo>
                  <a:pt x="0" y="6615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3537" y="3160012"/>
            <a:ext cx="3318607" cy="951071"/>
            <a:chOff x="0" y="0"/>
            <a:chExt cx="874036" cy="2504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4036" cy="250488"/>
            </a:xfrm>
            <a:custGeom>
              <a:avLst/>
              <a:gdLst/>
              <a:ahLst/>
              <a:cxnLst/>
              <a:rect r="r" b="b" t="t" l="l"/>
              <a:pathLst>
                <a:path h="250488" w="874036">
                  <a:moveTo>
                    <a:pt x="27995" y="0"/>
                  </a:moveTo>
                  <a:lnTo>
                    <a:pt x="846042" y="0"/>
                  </a:lnTo>
                  <a:cubicBezTo>
                    <a:pt x="853466" y="0"/>
                    <a:pt x="860587" y="2949"/>
                    <a:pt x="865837" y="8199"/>
                  </a:cubicBezTo>
                  <a:cubicBezTo>
                    <a:pt x="871087" y="13449"/>
                    <a:pt x="874036" y="20570"/>
                    <a:pt x="874036" y="27995"/>
                  </a:cubicBezTo>
                  <a:lnTo>
                    <a:pt x="874036" y="222493"/>
                  </a:lnTo>
                  <a:cubicBezTo>
                    <a:pt x="874036" y="237954"/>
                    <a:pt x="861503" y="250488"/>
                    <a:pt x="846042" y="250488"/>
                  </a:cubicBezTo>
                  <a:lnTo>
                    <a:pt x="27995" y="250488"/>
                  </a:lnTo>
                  <a:cubicBezTo>
                    <a:pt x="12534" y="250488"/>
                    <a:pt x="0" y="237954"/>
                    <a:pt x="0" y="222493"/>
                  </a:cubicBezTo>
                  <a:lnTo>
                    <a:pt x="0" y="27995"/>
                  </a:lnTo>
                  <a:cubicBezTo>
                    <a:pt x="0" y="12534"/>
                    <a:pt x="12534" y="0"/>
                    <a:pt x="27995" y="0"/>
                  </a:cubicBezTo>
                  <a:close/>
                </a:path>
              </a:pathLst>
            </a:custGeom>
            <a:solidFill>
              <a:srgbClr val="CAAF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874036" cy="174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  <a:r>
                <a:rPr lang="en-US" sz="2499" spc="-122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Thursday</a:t>
              </a:r>
            </a:p>
            <a:p>
              <a:pPr algn="ctr">
                <a:lnSpc>
                  <a:spcPts val="1740"/>
                </a:lnSpc>
              </a:pPr>
            </a:p>
            <a:p>
              <a:pPr algn="ctr">
                <a:lnSpc>
                  <a:spcPts val="1740"/>
                </a:lnSpc>
              </a:pPr>
              <a:r>
                <a:rPr lang="en-US" sz="2000" spc="-98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73855" y="314823"/>
            <a:ext cx="10477860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Launch AD Campaign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1040" y="2118612"/>
            <a:ext cx="1052868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195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Registrants are mostly active on this day of the week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3855" y="4425408"/>
            <a:ext cx="1052868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The best time to schedule an advertisement campaign is on Thursday and Sunday.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32045" y="4304438"/>
            <a:ext cx="11884266" cy="6458421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6208036" y="3160012"/>
            <a:ext cx="3318607" cy="884555"/>
            <a:chOff x="0" y="0"/>
            <a:chExt cx="874036" cy="2329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4036" cy="232969"/>
            </a:xfrm>
            <a:custGeom>
              <a:avLst/>
              <a:gdLst/>
              <a:ahLst/>
              <a:cxnLst/>
              <a:rect r="r" b="b" t="t" l="l"/>
              <a:pathLst>
                <a:path h="232969" w="874036">
                  <a:moveTo>
                    <a:pt x="27995" y="0"/>
                  </a:moveTo>
                  <a:lnTo>
                    <a:pt x="846042" y="0"/>
                  </a:lnTo>
                  <a:cubicBezTo>
                    <a:pt x="853466" y="0"/>
                    <a:pt x="860587" y="2949"/>
                    <a:pt x="865837" y="8199"/>
                  </a:cubicBezTo>
                  <a:cubicBezTo>
                    <a:pt x="871087" y="13449"/>
                    <a:pt x="874036" y="20570"/>
                    <a:pt x="874036" y="27995"/>
                  </a:cubicBezTo>
                  <a:lnTo>
                    <a:pt x="874036" y="204975"/>
                  </a:lnTo>
                  <a:cubicBezTo>
                    <a:pt x="874036" y="220436"/>
                    <a:pt x="861503" y="232969"/>
                    <a:pt x="846042" y="232969"/>
                  </a:cubicBezTo>
                  <a:lnTo>
                    <a:pt x="27995" y="232969"/>
                  </a:lnTo>
                  <a:cubicBezTo>
                    <a:pt x="12534" y="232969"/>
                    <a:pt x="0" y="220436"/>
                    <a:pt x="0" y="204975"/>
                  </a:cubicBezTo>
                  <a:lnTo>
                    <a:pt x="0" y="27995"/>
                  </a:lnTo>
                  <a:cubicBezTo>
                    <a:pt x="0" y="12534"/>
                    <a:pt x="12534" y="0"/>
                    <a:pt x="27995" y="0"/>
                  </a:cubicBezTo>
                  <a:close/>
                </a:path>
              </a:pathLst>
            </a:custGeom>
            <a:solidFill>
              <a:srgbClr val="CAAFA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76200"/>
              <a:ext cx="874036" cy="156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  <a:r>
                <a:rPr lang="en-US" sz="2499" spc="-122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Sunday</a:t>
              </a:r>
            </a:p>
            <a:p>
              <a:pPr algn="ctr">
                <a:lnSpc>
                  <a:spcPts val="1740"/>
                </a:lnSpc>
              </a:pPr>
              <a:r>
                <a:rPr lang="en-US" sz="2000" spc="-98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16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68282" y="5594452"/>
            <a:ext cx="420016" cy="27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5"/>
              </a:lnSpc>
            </a:pPr>
            <a:r>
              <a:rPr lang="en-US" sz="16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72840" y="5718333"/>
            <a:ext cx="420016" cy="27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5"/>
              </a:lnSpc>
            </a:pPr>
            <a:r>
              <a:rPr lang="en-US" sz="16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77398" y="5842214"/>
            <a:ext cx="420016" cy="27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5"/>
              </a:lnSpc>
            </a:pPr>
            <a:r>
              <a:rPr lang="en-US" sz="16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28187" y="6089976"/>
            <a:ext cx="420016" cy="27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5"/>
              </a:lnSpc>
            </a:pPr>
            <a:r>
              <a:rPr lang="en-US" sz="16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81653" y="6089976"/>
            <a:ext cx="420016" cy="27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5"/>
              </a:lnSpc>
            </a:pPr>
            <a:r>
              <a:rPr lang="en-US" sz="16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12804" y="6337737"/>
            <a:ext cx="420016" cy="27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5"/>
              </a:lnSpc>
            </a:pPr>
            <a:r>
              <a:rPr lang="en-US" sz="16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14826" y="6461618"/>
            <a:ext cx="420016" cy="27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5"/>
              </a:lnSpc>
            </a:pPr>
            <a:r>
              <a:rPr lang="en-US" sz="16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0037" y="1688684"/>
            <a:ext cx="6945945" cy="5872481"/>
          </a:xfrm>
          <a:custGeom>
            <a:avLst/>
            <a:gdLst/>
            <a:ahLst/>
            <a:cxnLst/>
            <a:rect r="r" b="b" t="t" l="l"/>
            <a:pathLst>
              <a:path h="5872481" w="6945945">
                <a:moveTo>
                  <a:pt x="0" y="0"/>
                </a:moveTo>
                <a:lnTo>
                  <a:pt x="6945945" y="0"/>
                </a:lnTo>
                <a:lnTo>
                  <a:pt x="6945945" y="5872481"/>
                </a:lnTo>
                <a:lnTo>
                  <a:pt x="0" y="587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321441" y="2065688"/>
            <a:ext cx="2538952" cy="86324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953357" y="1947162"/>
            <a:ext cx="1845249" cy="763871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343018" y="427607"/>
            <a:ext cx="10477860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User Engagement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1847" y="2971258"/>
            <a:ext cx="1052868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195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Based on the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0924" y="4299998"/>
            <a:ext cx="10470463" cy="528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4119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74 active users who have posted at least once</a:t>
            </a:r>
          </a:p>
          <a:p>
            <a:pPr algn="l">
              <a:lnSpc>
                <a:spcPts val="4176"/>
              </a:lnSpc>
            </a:pPr>
          </a:p>
          <a:p>
            <a:pPr algn="l" marL="644119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100 total users as per the data</a:t>
            </a:r>
          </a:p>
          <a:p>
            <a:pPr algn="l">
              <a:lnSpc>
                <a:spcPts val="4176"/>
              </a:lnSpc>
            </a:pPr>
          </a:p>
          <a:p>
            <a:pPr algn="l" marL="644119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257 total posts made</a:t>
            </a:r>
          </a:p>
          <a:p>
            <a:pPr algn="l">
              <a:lnSpc>
                <a:spcPts val="4176"/>
              </a:lnSpc>
            </a:pPr>
          </a:p>
          <a:p>
            <a:pPr algn="l" marL="644119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Average posts per users is 3.</a:t>
            </a:r>
          </a:p>
          <a:p>
            <a:pPr algn="l">
              <a:lnSpc>
                <a:spcPts val="4176"/>
              </a:lnSpc>
            </a:pPr>
          </a:p>
          <a:p>
            <a:pPr algn="l" marL="644119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Active users, posts 3 - 4 times on Instagram </a:t>
            </a:r>
          </a:p>
          <a:p>
            <a:pPr algn="l">
              <a:lnSpc>
                <a:spcPts val="417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1340" y="259963"/>
            <a:ext cx="5637981" cy="3927475"/>
          </a:xfrm>
          <a:custGeom>
            <a:avLst/>
            <a:gdLst/>
            <a:ahLst/>
            <a:cxnLst/>
            <a:rect r="r" b="b" t="t" l="l"/>
            <a:pathLst>
              <a:path h="3927475" w="5637981">
                <a:moveTo>
                  <a:pt x="0" y="0"/>
                </a:moveTo>
                <a:lnTo>
                  <a:pt x="5637982" y="0"/>
                </a:lnTo>
                <a:lnTo>
                  <a:pt x="5637982" y="3927475"/>
                </a:lnTo>
                <a:lnTo>
                  <a:pt x="0" y="3927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3526" y="606124"/>
            <a:ext cx="10477860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Bot  &amp;  Fake Accounts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10805"/>
            <a:ext cx="8573953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17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The users who have liked every single photo</a:t>
            </a:r>
          </a:p>
          <a:p>
            <a:pPr algn="l">
              <a:lnSpc>
                <a:spcPts val="4900"/>
              </a:lnSpc>
            </a:pPr>
            <a:r>
              <a:rPr lang="en-US" sz="3500" spc="-17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on Instagram, are possibly a bot or fake account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52488"/>
            <a:ext cx="1291447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Below is the list of 13 suspected bots or fake accounts who have liked every single photo on Instagram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3511" y="4765288"/>
            <a:ext cx="4797657" cy="469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5 - Aniya_Hackett</a:t>
            </a:r>
          </a:p>
          <a:p>
            <a:pPr algn="l">
              <a:lnSpc>
                <a:spcPts val="4176"/>
              </a:lnSpc>
            </a:pPr>
          </a:p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14 - Jaclyn81</a:t>
            </a:r>
          </a:p>
          <a:p>
            <a:pPr algn="l">
              <a:lnSpc>
                <a:spcPts val="4176"/>
              </a:lnSpc>
            </a:pPr>
          </a:p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21 - Rocio33</a:t>
            </a:r>
          </a:p>
          <a:p>
            <a:pPr algn="l">
              <a:lnSpc>
                <a:spcPts val="4176"/>
              </a:lnSpc>
            </a:pPr>
          </a:p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24 - Maxwell.Halvorson</a:t>
            </a:r>
          </a:p>
          <a:p>
            <a:pPr algn="l">
              <a:lnSpc>
                <a:spcPts val="4176"/>
              </a:lnSpc>
            </a:pPr>
          </a:p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36 - Ollie_Ledner37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62814" y="4765288"/>
            <a:ext cx="4234064" cy="469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41  -  Mckenna17</a:t>
            </a:r>
          </a:p>
          <a:p>
            <a:pPr algn="l">
              <a:lnSpc>
                <a:spcPts val="4176"/>
              </a:lnSpc>
            </a:pPr>
          </a:p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54  -  Duane60</a:t>
            </a:r>
          </a:p>
          <a:p>
            <a:pPr algn="l">
              <a:lnSpc>
                <a:spcPts val="4176"/>
              </a:lnSpc>
            </a:pPr>
          </a:p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57 -  Julien_Schmidt</a:t>
            </a:r>
          </a:p>
          <a:p>
            <a:pPr algn="l">
              <a:lnSpc>
                <a:spcPts val="4176"/>
              </a:lnSpc>
            </a:pPr>
          </a:p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66 - Mike.Auer39</a:t>
            </a:r>
          </a:p>
          <a:p>
            <a:pPr algn="l">
              <a:lnSpc>
                <a:spcPts val="4176"/>
              </a:lnSpc>
            </a:pPr>
          </a:p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71 - Nia_Haag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3637" y="4899176"/>
            <a:ext cx="4100176" cy="312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75 -  Leslie67</a:t>
            </a:r>
          </a:p>
          <a:p>
            <a:pPr algn="l">
              <a:lnSpc>
                <a:spcPts val="4176"/>
              </a:lnSpc>
            </a:pPr>
          </a:p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76 - Janelle.Nikolaus81</a:t>
            </a:r>
          </a:p>
          <a:p>
            <a:pPr algn="l">
              <a:lnSpc>
                <a:spcPts val="4176"/>
              </a:lnSpc>
            </a:pPr>
          </a:p>
          <a:p>
            <a:pPr algn="l" marL="644118" indent="-322059" lvl="1">
              <a:lnSpc>
                <a:spcPts val="4176"/>
              </a:lnSpc>
              <a:buFont typeface="Arial"/>
              <a:buChar char="•"/>
            </a:pPr>
            <a:r>
              <a:rPr lang="en-US" sz="2983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91 - Bethany20</a:t>
            </a:r>
          </a:p>
          <a:p>
            <a:pPr algn="l">
              <a:lnSpc>
                <a:spcPts val="417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80786" y="564541"/>
            <a:ext cx="4378514" cy="6271309"/>
          </a:xfrm>
          <a:custGeom>
            <a:avLst/>
            <a:gdLst/>
            <a:ahLst/>
            <a:cxnLst/>
            <a:rect r="r" b="b" t="t" l="l"/>
            <a:pathLst>
              <a:path h="6271309" w="4378514">
                <a:moveTo>
                  <a:pt x="0" y="0"/>
                </a:moveTo>
                <a:lnTo>
                  <a:pt x="4378514" y="0"/>
                </a:lnTo>
                <a:lnTo>
                  <a:pt x="4378514" y="6271308"/>
                </a:lnTo>
                <a:lnTo>
                  <a:pt x="0" y="627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41172"/>
            <a:ext cx="833261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8000" spc="-39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7868" y="2068195"/>
            <a:ext cx="14041343" cy="71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Tech-Stack Used: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MySQL Workbench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Version 8.0.31 build 2235049 CE (64 bits) </a:t>
            </a:r>
          </a:p>
          <a:p>
            <a:pPr algn="ctr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MySQL is used to extract data from the  given database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Joins, Aggregation, group by, subqueries and other functions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are used to analyze the data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is analyzed by the requirements specified by marketing and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sales team for investor metrics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Canva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making presentation more engaging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Database File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https://drive.google.com/file/d/1zn__CoybhGfAswwpyB8kIcd1OyNi-4cW/view?usp=drive_link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Analysis Queries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https://drive.google.com/file/d/1oInPzF7VgQXYChZVsNdvXhDLxNT610pN/view?usp=drive_link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76495"/>
            <a:ext cx="8904518" cy="6994094"/>
          </a:xfrm>
          <a:custGeom>
            <a:avLst/>
            <a:gdLst/>
            <a:ahLst/>
            <a:cxnLst/>
            <a:rect r="r" b="b" t="t" l="l"/>
            <a:pathLst>
              <a:path h="6994094" w="8904518">
                <a:moveTo>
                  <a:pt x="0" y="0"/>
                </a:moveTo>
                <a:lnTo>
                  <a:pt x="8904518" y="0"/>
                </a:lnTo>
                <a:lnTo>
                  <a:pt x="8904518" y="6994094"/>
                </a:lnTo>
                <a:lnTo>
                  <a:pt x="0" y="69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58861" y="1045853"/>
            <a:ext cx="6234058" cy="105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39801" y="2893785"/>
            <a:ext cx="7744311" cy="645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8866" indent="-494433" lvl="1">
              <a:lnSpc>
                <a:spcPts val="6412"/>
              </a:lnSpc>
              <a:buFont typeface="Arial"/>
              <a:buChar char="•"/>
            </a:pPr>
            <a:r>
              <a:rPr lang="en-US" sz="4580" spc="-2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Introduction</a:t>
            </a:r>
          </a:p>
          <a:p>
            <a:pPr algn="l">
              <a:lnSpc>
                <a:spcPts val="6412"/>
              </a:lnSpc>
            </a:pPr>
          </a:p>
          <a:p>
            <a:pPr algn="l" marL="988866" indent="-494433" lvl="1">
              <a:lnSpc>
                <a:spcPts val="6412"/>
              </a:lnSpc>
              <a:buFont typeface="Arial"/>
              <a:buChar char="•"/>
            </a:pPr>
            <a:r>
              <a:rPr lang="en-US" sz="4580" spc="-2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Marketing Department Analysis</a:t>
            </a:r>
          </a:p>
          <a:p>
            <a:pPr algn="l">
              <a:lnSpc>
                <a:spcPts val="6412"/>
              </a:lnSpc>
            </a:pPr>
          </a:p>
          <a:p>
            <a:pPr algn="l" marL="988866" indent="-494433" lvl="1">
              <a:lnSpc>
                <a:spcPts val="6412"/>
              </a:lnSpc>
              <a:buFont typeface="Arial"/>
              <a:buChar char="•"/>
            </a:pPr>
            <a:r>
              <a:rPr lang="en-US" sz="4580" spc="-2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Investor Metrics Analysis</a:t>
            </a:r>
          </a:p>
          <a:p>
            <a:pPr algn="l">
              <a:lnSpc>
                <a:spcPts val="6412"/>
              </a:lnSpc>
            </a:pPr>
          </a:p>
          <a:p>
            <a:pPr algn="l" marL="988866" indent="-494433" lvl="1">
              <a:lnSpc>
                <a:spcPts val="6412"/>
              </a:lnSpc>
              <a:buFont typeface="Arial"/>
              <a:buChar char="•"/>
            </a:pPr>
            <a:r>
              <a:rPr lang="en-US" sz="4580" spc="-2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8577" y="1444934"/>
            <a:ext cx="6791862" cy="6982288"/>
          </a:xfrm>
          <a:custGeom>
            <a:avLst/>
            <a:gdLst/>
            <a:ahLst/>
            <a:cxnLst/>
            <a:rect r="r" b="b" t="t" l="l"/>
            <a:pathLst>
              <a:path h="6982288" w="6791862">
                <a:moveTo>
                  <a:pt x="0" y="0"/>
                </a:moveTo>
                <a:lnTo>
                  <a:pt x="6791862" y="0"/>
                </a:lnTo>
                <a:lnTo>
                  <a:pt x="6791862" y="6982287"/>
                </a:lnTo>
                <a:lnTo>
                  <a:pt x="0" y="6982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34845"/>
            <a:ext cx="9601274" cy="105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88816"/>
            <a:ext cx="7951579" cy="600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This project focuses on analyzing user interactions and engagement with the Instagram app to generate actionable insights for business growth.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Detailed reports are provided for  the marketing department and investors.</a:t>
            </a:r>
          </a:p>
          <a:p>
            <a:pPr algn="l">
              <a:lnSpc>
                <a:spcPts val="4199"/>
              </a:lnSpc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This analysis will help them to make a decision based on different  metrics and insights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3146" y="1035790"/>
            <a:ext cx="16029960" cy="105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Marketing Department Analysis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16822619" y="1028700"/>
            <a:ext cx="436681" cy="339023"/>
          </a:xfrm>
          <a:custGeom>
            <a:avLst/>
            <a:gdLst/>
            <a:ahLst/>
            <a:cxnLst/>
            <a:rect r="r" b="b" t="t" l="l"/>
            <a:pathLst>
              <a:path h="339023" w="436681">
                <a:moveTo>
                  <a:pt x="436681" y="339023"/>
                </a:moveTo>
                <a:lnTo>
                  <a:pt x="0" y="339023"/>
                </a:lnTo>
                <a:lnTo>
                  <a:pt x="0" y="0"/>
                </a:lnTo>
                <a:lnTo>
                  <a:pt x="436681" y="0"/>
                </a:lnTo>
                <a:lnTo>
                  <a:pt x="436681" y="3390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5325" y="2365551"/>
            <a:ext cx="3599338" cy="1144722"/>
            <a:chOff x="0" y="0"/>
            <a:chExt cx="947974" cy="3014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7974" cy="301491"/>
            </a:xfrm>
            <a:custGeom>
              <a:avLst/>
              <a:gdLst/>
              <a:ahLst/>
              <a:cxnLst/>
              <a:rect r="r" b="b" t="t" l="l"/>
              <a:pathLst>
                <a:path h="301491" w="947974">
                  <a:moveTo>
                    <a:pt x="30113" y="0"/>
                  </a:moveTo>
                  <a:lnTo>
                    <a:pt x="917861" y="0"/>
                  </a:lnTo>
                  <a:cubicBezTo>
                    <a:pt x="925847" y="0"/>
                    <a:pt x="933507" y="3173"/>
                    <a:pt x="939154" y="8820"/>
                  </a:cubicBezTo>
                  <a:cubicBezTo>
                    <a:pt x="944801" y="14467"/>
                    <a:pt x="947974" y="22127"/>
                    <a:pt x="947974" y="30113"/>
                  </a:cubicBezTo>
                  <a:lnTo>
                    <a:pt x="947974" y="271378"/>
                  </a:lnTo>
                  <a:cubicBezTo>
                    <a:pt x="947974" y="279364"/>
                    <a:pt x="944801" y="287023"/>
                    <a:pt x="939154" y="292671"/>
                  </a:cubicBezTo>
                  <a:cubicBezTo>
                    <a:pt x="933507" y="298318"/>
                    <a:pt x="925847" y="301491"/>
                    <a:pt x="917861" y="301491"/>
                  </a:cubicBezTo>
                  <a:lnTo>
                    <a:pt x="30113" y="301491"/>
                  </a:lnTo>
                  <a:cubicBezTo>
                    <a:pt x="22127" y="301491"/>
                    <a:pt x="14467" y="298318"/>
                    <a:pt x="8820" y="292671"/>
                  </a:cubicBezTo>
                  <a:cubicBezTo>
                    <a:pt x="3173" y="287023"/>
                    <a:pt x="0" y="279364"/>
                    <a:pt x="0" y="271378"/>
                  </a:cubicBezTo>
                  <a:lnTo>
                    <a:pt x="0" y="30113"/>
                  </a:lnTo>
                  <a:cubicBezTo>
                    <a:pt x="0" y="22127"/>
                    <a:pt x="3173" y="14467"/>
                    <a:pt x="8820" y="8820"/>
                  </a:cubicBezTo>
                  <a:cubicBezTo>
                    <a:pt x="14467" y="3173"/>
                    <a:pt x="22127" y="0"/>
                    <a:pt x="30113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76200"/>
              <a:ext cx="947974" cy="22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Rewarding Most Loyal Users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437334" y="2365551"/>
            <a:ext cx="6433303" cy="1144722"/>
            <a:chOff x="0" y="0"/>
            <a:chExt cx="1694368" cy="3014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4368" cy="301491"/>
            </a:xfrm>
            <a:custGeom>
              <a:avLst/>
              <a:gdLst/>
              <a:ahLst/>
              <a:cxnLst/>
              <a:rect r="r" b="b" t="t" l="l"/>
              <a:pathLst>
                <a:path h="301491" w="1694368">
                  <a:moveTo>
                    <a:pt x="18051" y="0"/>
                  </a:moveTo>
                  <a:lnTo>
                    <a:pt x="1676317" y="0"/>
                  </a:lnTo>
                  <a:cubicBezTo>
                    <a:pt x="1686286" y="0"/>
                    <a:pt x="1694368" y="8082"/>
                    <a:pt x="1694368" y="18051"/>
                  </a:cubicBezTo>
                  <a:lnTo>
                    <a:pt x="1694368" y="283439"/>
                  </a:lnTo>
                  <a:cubicBezTo>
                    <a:pt x="1694368" y="293409"/>
                    <a:pt x="1686286" y="301491"/>
                    <a:pt x="1676317" y="301491"/>
                  </a:cubicBezTo>
                  <a:lnTo>
                    <a:pt x="18051" y="301491"/>
                  </a:lnTo>
                  <a:cubicBezTo>
                    <a:pt x="13264" y="301491"/>
                    <a:pt x="8672" y="299589"/>
                    <a:pt x="5287" y="296204"/>
                  </a:cubicBezTo>
                  <a:cubicBezTo>
                    <a:pt x="1902" y="292818"/>
                    <a:pt x="0" y="288227"/>
                    <a:pt x="0" y="283439"/>
                  </a:cubicBezTo>
                  <a:lnTo>
                    <a:pt x="0" y="18051"/>
                  </a:lnTo>
                  <a:cubicBezTo>
                    <a:pt x="0" y="8082"/>
                    <a:pt x="8082" y="0"/>
                    <a:pt x="18051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76200"/>
              <a:ext cx="1694368" cy="22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5 oldest users of the Instagram from the provided database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26886" y="3786498"/>
            <a:ext cx="3599338" cy="1144722"/>
            <a:chOff x="0" y="0"/>
            <a:chExt cx="947974" cy="3014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7974" cy="301491"/>
            </a:xfrm>
            <a:custGeom>
              <a:avLst/>
              <a:gdLst/>
              <a:ahLst/>
              <a:cxnLst/>
              <a:rect r="r" b="b" t="t" l="l"/>
              <a:pathLst>
                <a:path h="301491" w="947974">
                  <a:moveTo>
                    <a:pt x="32264" y="0"/>
                  </a:moveTo>
                  <a:lnTo>
                    <a:pt x="915710" y="0"/>
                  </a:lnTo>
                  <a:cubicBezTo>
                    <a:pt x="933529" y="0"/>
                    <a:pt x="947974" y="14445"/>
                    <a:pt x="947974" y="32264"/>
                  </a:cubicBezTo>
                  <a:lnTo>
                    <a:pt x="947974" y="269227"/>
                  </a:lnTo>
                  <a:cubicBezTo>
                    <a:pt x="947974" y="277784"/>
                    <a:pt x="944575" y="285990"/>
                    <a:pt x="938524" y="292041"/>
                  </a:cubicBezTo>
                  <a:cubicBezTo>
                    <a:pt x="932473" y="298091"/>
                    <a:pt x="924267" y="301491"/>
                    <a:pt x="915710" y="301491"/>
                  </a:cubicBezTo>
                  <a:lnTo>
                    <a:pt x="32264" y="301491"/>
                  </a:lnTo>
                  <a:cubicBezTo>
                    <a:pt x="23707" y="301491"/>
                    <a:pt x="15501" y="298091"/>
                    <a:pt x="9450" y="292041"/>
                  </a:cubicBezTo>
                  <a:cubicBezTo>
                    <a:pt x="3399" y="285990"/>
                    <a:pt x="0" y="277784"/>
                    <a:pt x="0" y="269227"/>
                  </a:cubicBezTo>
                  <a:lnTo>
                    <a:pt x="0" y="32264"/>
                  </a:lnTo>
                  <a:cubicBezTo>
                    <a:pt x="0" y="23707"/>
                    <a:pt x="3399" y="15501"/>
                    <a:pt x="9450" y="9450"/>
                  </a:cubicBezTo>
                  <a:cubicBezTo>
                    <a:pt x="15501" y="3399"/>
                    <a:pt x="23707" y="0"/>
                    <a:pt x="32264" y="0"/>
                  </a:cubicBezTo>
                  <a:close/>
                </a:path>
              </a:pathLst>
            </a:custGeom>
            <a:solidFill>
              <a:srgbClr val="F9D3C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76200"/>
              <a:ext cx="947974" cy="22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Notifying Inactive Users to Post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437334" y="3827361"/>
            <a:ext cx="6433303" cy="1103859"/>
            <a:chOff x="0" y="0"/>
            <a:chExt cx="1694368" cy="2907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4368" cy="290728"/>
            </a:xfrm>
            <a:custGeom>
              <a:avLst/>
              <a:gdLst/>
              <a:ahLst/>
              <a:cxnLst/>
              <a:rect r="r" b="b" t="t" l="l"/>
              <a:pathLst>
                <a:path h="290728" w="1694368">
                  <a:moveTo>
                    <a:pt x="18051" y="0"/>
                  </a:moveTo>
                  <a:lnTo>
                    <a:pt x="1676317" y="0"/>
                  </a:lnTo>
                  <a:cubicBezTo>
                    <a:pt x="1686286" y="0"/>
                    <a:pt x="1694368" y="8082"/>
                    <a:pt x="1694368" y="18051"/>
                  </a:cubicBezTo>
                  <a:lnTo>
                    <a:pt x="1694368" y="272677"/>
                  </a:lnTo>
                  <a:cubicBezTo>
                    <a:pt x="1694368" y="277465"/>
                    <a:pt x="1692466" y="282056"/>
                    <a:pt x="1689081" y="285441"/>
                  </a:cubicBezTo>
                  <a:cubicBezTo>
                    <a:pt x="1685696" y="288827"/>
                    <a:pt x="1681104" y="290728"/>
                    <a:pt x="1676317" y="290728"/>
                  </a:cubicBezTo>
                  <a:lnTo>
                    <a:pt x="18051" y="290728"/>
                  </a:lnTo>
                  <a:cubicBezTo>
                    <a:pt x="8082" y="290728"/>
                    <a:pt x="0" y="282647"/>
                    <a:pt x="0" y="272677"/>
                  </a:cubicBezTo>
                  <a:lnTo>
                    <a:pt x="0" y="18051"/>
                  </a:lnTo>
                  <a:cubicBezTo>
                    <a:pt x="0" y="8082"/>
                    <a:pt x="8082" y="0"/>
                    <a:pt x="18051" y="0"/>
                  </a:cubicBezTo>
                  <a:close/>
                </a:path>
              </a:pathLst>
            </a:custGeom>
            <a:solidFill>
              <a:srgbClr val="F9D3C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76200"/>
              <a:ext cx="1694368" cy="214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Identified users who have never posted a single photo on  Instagram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25325" y="5207445"/>
            <a:ext cx="3599338" cy="1074442"/>
            <a:chOff x="0" y="0"/>
            <a:chExt cx="947974" cy="2829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7974" cy="282980"/>
            </a:xfrm>
            <a:custGeom>
              <a:avLst/>
              <a:gdLst/>
              <a:ahLst/>
              <a:cxnLst/>
              <a:rect r="r" b="b" t="t" l="l"/>
              <a:pathLst>
                <a:path h="282980" w="947974">
                  <a:moveTo>
                    <a:pt x="30113" y="0"/>
                  </a:moveTo>
                  <a:lnTo>
                    <a:pt x="917861" y="0"/>
                  </a:lnTo>
                  <a:cubicBezTo>
                    <a:pt x="925847" y="0"/>
                    <a:pt x="933507" y="3173"/>
                    <a:pt x="939154" y="8820"/>
                  </a:cubicBezTo>
                  <a:cubicBezTo>
                    <a:pt x="944801" y="14467"/>
                    <a:pt x="947974" y="22127"/>
                    <a:pt x="947974" y="30113"/>
                  </a:cubicBezTo>
                  <a:lnTo>
                    <a:pt x="947974" y="252867"/>
                  </a:lnTo>
                  <a:cubicBezTo>
                    <a:pt x="947974" y="260854"/>
                    <a:pt x="944801" y="268513"/>
                    <a:pt x="939154" y="274161"/>
                  </a:cubicBezTo>
                  <a:cubicBezTo>
                    <a:pt x="933507" y="279808"/>
                    <a:pt x="925847" y="282980"/>
                    <a:pt x="917861" y="282980"/>
                  </a:cubicBezTo>
                  <a:lnTo>
                    <a:pt x="30113" y="282980"/>
                  </a:lnTo>
                  <a:cubicBezTo>
                    <a:pt x="22127" y="282980"/>
                    <a:pt x="14467" y="279808"/>
                    <a:pt x="8820" y="274161"/>
                  </a:cubicBezTo>
                  <a:cubicBezTo>
                    <a:pt x="3173" y="268513"/>
                    <a:pt x="0" y="260854"/>
                    <a:pt x="0" y="252867"/>
                  </a:cubicBezTo>
                  <a:lnTo>
                    <a:pt x="0" y="30113"/>
                  </a:lnTo>
                  <a:cubicBezTo>
                    <a:pt x="0" y="22127"/>
                    <a:pt x="3173" y="14467"/>
                    <a:pt x="8820" y="8820"/>
                  </a:cubicBezTo>
                  <a:cubicBezTo>
                    <a:pt x="14467" y="3173"/>
                    <a:pt x="22127" y="0"/>
                    <a:pt x="30113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76200"/>
              <a:ext cx="947974" cy="206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Declaring Contest Winner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37334" y="5245545"/>
            <a:ext cx="6433303" cy="1036342"/>
            <a:chOff x="0" y="0"/>
            <a:chExt cx="1694368" cy="27294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94368" cy="272946"/>
            </a:xfrm>
            <a:custGeom>
              <a:avLst/>
              <a:gdLst/>
              <a:ahLst/>
              <a:cxnLst/>
              <a:rect r="r" b="b" t="t" l="l"/>
              <a:pathLst>
                <a:path h="272946" w="1694368">
                  <a:moveTo>
                    <a:pt x="18051" y="0"/>
                  </a:moveTo>
                  <a:lnTo>
                    <a:pt x="1676317" y="0"/>
                  </a:lnTo>
                  <a:cubicBezTo>
                    <a:pt x="1686286" y="0"/>
                    <a:pt x="1694368" y="8082"/>
                    <a:pt x="1694368" y="18051"/>
                  </a:cubicBezTo>
                  <a:lnTo>
                    <a:pt x="1694368" y="254895"/>
                  </a:lnTo>
                  <a:cubicBezTo>
                    <a:pt x="1694368" y="259682"/>
                    <a:pt x="1692466" y="264274"/>
                    <a:pt x="1689081" y="267659"/>
                  </a:cubicBezTo>
                  <a:cubicBezTo>
                    <a:pt x="1685696" y="271044"/>
                    <a:pt x="1681104" y="272946"/>
                    <a:pt x="1676317" y="272946"/>
                  </a:cubicBezTo>
                  <a:lnTo>
                    <a:pt x="18051" y="272946"/>
                  </a:lnTo>
                  <a:cubicBezTo>
                    <a:pt x="13264" y="272946"/>
                    <a:pt x="8672" y="271044"/>
                    <a:pt x="5287" y="267659"/>
                  </a:cubicBezTo>
                  <a:cubicBezTo>
                    <a:pt x="1902" y="264274"/>
                    <a:pt x="0" y="259682"/>
                    <a:pt x="0" y="254895"/>
                  </a:cubicBezTo>
                  <a:lnTo>
                    <a:pt x="0" y="18051"/>
                  </a:lnTo>
                  <a:cubicBezTo>
                    <a:pt x="0" y="8082"/>
                    <a:pt x="8082" y="0"/>
                    <a:pt x="18051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76200"/>
              <a:ext cx="1694368" cy="196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Identified the winner of the contest and provided the details to the team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626886" y="6558112"/>
            <a:ext cx="3599338" cy="1144722"/>
            <a:chOff x="0" y="0"/>
            <a:chExt cx="947974" cy="3014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47974" cy="301491"/>
            </a:xfrm>
            <a:custGeom>
              <a:avLst/>
              <a:gdLst/>
              <a:ahLst/>
              <a:cxnLst/>
              <a:rect r="r" b="b" t="t" l="l"/>
              <a:pathLst>
                <a:path h="301491" w="947974">
                  <a:moveTo>
                    <a:pt x="32264" y="0"/>
                  </a:moveTo>
                  <a:lnTo>
                    <a:pt x="915710" y="0"/>
                  </a:lnTo>
                  <a:cubicBezTo>
                    <a:pt x="933529" y="0"/>
                    <a:pt x="947974" y="14445"/>
                    <a:pt x="947974" y="32264"/>
                  </a:cubicBezTo>
                  <a:lnTo>
                    <a:pt x="947974" y="269227"/>
                  </a:lnTo>
                  <a:cubicBezTo>
                    <a:pt x="947974" y="277784"/>
                    <a:pt x="944575" y="285990"/>
                    <a:pt x="938524" y="292041"/>
                  </a:cubicBezTo>
                  <a:cubicBezTo>
                    <a:pt x="932473" y="298091"/>
                    <a:pt x="924267" y="301491"/>
                    <a:pt x="915710" y="301491"/>
                  </a:cubicBezTo>
                  <a:lnTo>
                    <a:pt x="32264" y="301491"/>
                  </a:lnTo>
                  <a:cubicBezTo>
                    <a:pt x="23707" y="301491"/>
                    <a:pt x="15501" y="298091"/>
                    <a:pt x="9450" y="292041"/>
                  </a:cubicBezTo>
                  <a:cubicBezTo>
                    <a:pt x="3399" y="285990"/>
                    <a:pt x="0" y="277784"/>
                    <a:pt x="0" y="269227"/>
                  </a:cubicBezTo>
                  <a:lnTo>
                    <a:pt x="0" y="32264"/>
                  </a:lnTo>
                  <a:cubicBezTo>
                    <a:pt x="0" y="23707"/>
                    <a:pt x="3399" y="15501"/>
                    <a:pt x="9450" y="9450"/>
                  </a:cubicBezTo>
                  <a:cubicBezTo>
                    <a:pt x="15501" y="3399"/>
                    <a:pt x="23707" y="0"/>
                    <a:pt x="32264" y="0"/>
                  </a:cubicBezTo>
                  <a:close/>
                </a:path>
              </a:pathLst>
            </a:custGeom>
            <a:solidFill>
              <a:srgbClr val="F9D3C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76200"/>
              <a:ext cx="947974" cy="22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Hashtag Research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437334" y="6596212"/>
            <a:ext cx="6433303" cy="1106622"/>
            <a:chOff x="0" y="0"/>
            <a:chExt cx="1694368" cy="2914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94368" cy="291456"/>
            </a:xfrm>
            <a:custGeom>
              <a:avLst/>
              <a:gdLst/>
              <a:ahLst/>
              <a:cxnLst/>
              <a:rect r="r" b="b" t="t" l="l"/>
              <a:pathLst>
                <a:path h="291456" w="1694368">
                  <a:moveTo>
                    <a:pt x="18051" y="0"/>
                  </a:moveTo>
                  <a:lnTo>
                    <a:pt x="1676317" y="0"/>
                  </a:lnTo>
                  <a:cubicBezTo>
                    <a:pt x="1686286" y="0"/>
                    <a:pt x="1694368" y="8082"/>
                    <a:pt x="1694368" y="18051"/>
                  </a:cubicBezTo>
                  <a:lnTo>
                    <a:pt x="1694368" y="273405"/>
                  </a:lnTo>
                  <a:cubicBezTo>
                    <a:pt x="1694368" y="278192"/>
                    <a:pt x="1692466" y="282784"/>
                    <a:pt x="1689081" y="286169"/>
                  </a:cubicBezTo>
                  <a:cubicBezTo>
                    <a:pt x="1685696" y="289554"/>
                    <a:pt x="1681104" y="291456"/>
                    <a:pt x="1676317" y="291456"/>
                  </a:cubicBezTo>
                  <a:lnTo>
                    <a:pt x="18051" y="291456"/>
                  </a:lnTo>
                  <a:cubicBezTo>
                    <a:pt x="8082" y="291456"/>
                    <a:pt x="0" y="283374"/>
                    <a:pt x="0" y="273405"/>
                  </a:cubicBezTo>
                  <a:lnTo>
                    <a:pt x="0" y="18051"/>
                  </a:lnTo>
                  <a:cubicBezTo>
                    <a:pt x="0" y="8082"/>
                    <a:pt x="8082" y="0"/>
                    <a:pt x="18051" y="0"/>
                  </a:cubicBezTo>
                  <a:close/>
                </a:path>
              </a:pathLst>
            </a:custGeom>
            <a:solidFill>
              <a:srgbClr val="F9D3C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76200"/>
              <a:ext cx="1694368" cy="215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Identified and suggested the top 5 most commonly used hashtag on platform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625325" y="7979059"/>
            <a:ext cx="3599338" cy="1144722"/>
            <a:chOff x="0" y="0"/>
            <a:chExt cx="947974" cy="30149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47974" cy="301491"/>
            </a:xfrm>
            <a:custGeom>
              <a:avLst/>
              <a:gdLst/>
              <a:ahLst/>
              <a:cxnLst/>
              <a:rect r="r" b="b" t="t" l="l"/>
              <a:pathLst>
                <a:path h="301491" w="947974">
                  <a:moveTo>
                    <a:pt x="30113" y="0"/>
                  </a:moveTo>
                  <a:lnTo>
                    <a:pt x="917861" y="0"/>
                  </a:lnTo>
                  <a:cubicBezTo>
                    <a:pt x="925847" y="0"/>
                    <a:pt x="933507" y="3173"/>
                    <a:pt x="939154" y="8820"/>
                  </a:cubicBezTo>
                  <a:cubicBezTo>
                    <a:pt x="944801" y="14467"/>
                    <a:pt x="947974" y="22127"/>
                    <a:pt x="947974" y="30113"/>
                  </a:cubicBezTo>
                  <a:lnTo>
                    <a:pt x="947974" y="271378"/>
                  </a:lnTo>
                  <a:cubicBezTo>
                    <a:pt x="947974" y="279364"/>
                    <a:pt x="944801" y="287023"/>
                    <a:pt x="939154" y="292671"/>
                  </a:cubicBezTo>
                  <a:cubicBezTo>
                    <a:pt x="933507" y="298318"/>
                    <a:pt x="925847" y="301491"/>
                    <a:pt x="917861" y="301491"/>
                  </a:cubicBezTo>
                  <a:lnTo>
                    <a:pt x="30113" y="301491"/>
                  </a:lnTo>
                  <a:cubicBezTo>
                    <a:pt x="22127" y="301491"/>
                    <a:pt x="14467" y="298318"/>
                    <a:pt x="8820" y="292671"/>
                  </a:cubicBezTo>
                  <a:cubicBezTo>
                    <a:pt x="3173" y="287023"/>
                    <a:pt x="0" y="279364"/>
                    <a:pt x="0" y="271378"/>
                  </a:cubicBezTo>
                  <a:lnTo>
                    <a:pt x="0" y="30113"/>
                  </a:lnTo>
                  <a:cubicBezTo>
                    <a:pt x="0" y="22127"/>
                    <a:pt x="3173" y="14467"/>
                    <a:pt x="8820" y="8820"/>
                  </a:cubicBezTo>
                  <a:cubicBezTo>
                    <a:pt x="14467" y="3173"/>
                    <a:pt x="22127" y="0"/>
                    <a:pt x="30113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76200"/>
              <a:ext cx="947974" cy="22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Launch Ad Campaign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437334" y="7979059"/>
            <a:ext cx="6433303" cy="1144722"/>
            <a:chOff x="0" y="0"/>
            <a:chExt cx="1694368" cy="30149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94368" cy="301491"/>
            </a:xfrm>
            <a:custGeom>
              <a:avLst/>
              <a:gdLst/>
              <a:ahLst/>
              <a:cxnLst/>
              <a:rect r="r" b="b" t="t" l="l"/>
              <a:pathLst>
                <a:path h="301491" w="1694368">
                  <a:moveTo>
                    <a:pt x="18051" y="0"/>
                  </a:moveTo>
                  <a:lnTo>
                    <a:pt x="1676317" y="0"/>
                  </a:lnTo>
                  <a:cubicBezTo>
                    <a:pt x="1686286" y="0"/>
                    <a:pt x="1694368" y="8082"/>
                    <a:pt x="1694368" y="18051"/>
                  </a:cubicBezTo>
                  <a:lnTo>
                    <a:pt x="1694368" y="283439"/>
                  </a:lnTo>
                  <a:cubicBezTo>
                    <a:pt x="1694368" y="293409"/>
                    <a:pt x="1686286" y="301491"/>
                    <a:pt x="1676317" y="301491"/>
                  </a:cubicBezTo>
                  <a:lnTo>
                    <a:pt x="18051" y="301491"/>
                  </a:lnTo>
                  <a:cubicBezTo>
                    <a:pt x="13264" y="301491"/>
                    <a:pt x="8672" y="299589"/>
                    <a:pt x="5287" y="296204"/>
                  </a:cubicBezTo>
                  <a:cubicBezTo>
                    <a:pt x="1902" y="292818"/>
                    <a:pt x="0" y="288227"/>
                    <a:pt x="0" y="283439"/>
                  </a:cubicBezTo>
                  <a:lnTo>
                    <a:pt x="0" y="18051"/>
                  </a:lnTo>
                  <a:cubicBezTo>
                    <a:pt x="0" y="8082"/>
                    <a:pt x="8082" y="0"/>
                    <a:pt x="18051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76200"/>
              <a:ext cx="1694368" cy="22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What day of the week most users registered. Provided insights on when to schedule an ad campaign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3223" y="1380108"/>
            <a:ext cx="5756183" cy="5505004"/>
          </a:xfrm>
          <a:custGeom>
            <a:avLst/>
            <a:gdLst/>
            <a:ahLst/>
            <a:cxnLst/>
            <a:rect r="r" b="b" t="t" l="l"/>
            <a:pathLst>
              <a:path h="5505004" w="5756183">
                <a:moveTo>
                  <a:pt x="0" y="0"/>
                </a:moveTo>
                <a:lnTo>
                  <a:pt x="5756183" y="0"/>
                </a:lnTo>
                <a:lnTo>
                  <a:pt x="5756183" y="5505004"/>
                </a:lnTo>
                <a:lnTo>
                  <a:pt x="0" y="5505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3901" y="1028700"/>
            <a:ext cx="6187841" cy="1233981"/>
            <a:chOff x="0" y="0"/>
            <a:chExt cx="1629720" cy="3249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9720" cy="324999"/>
            </a:xfrm>
            <a:custGeom>
              <a:avLst/>
              <a:gdLst/>
              <a:ahLst/>
              <a:cxnLst/>
              <a:rect r="r" b="b" t="t" l="l"/>
              <a:pathLst>
                <a:path h="324999" w="1629720">
                  <a:moveTo>
                    <a:pt x="18767" y="0"/>
                  </a:moveTo>
                  <a:lnTo>
                    <a:pt x="1610952" y="0"/>
                  </a:lnTo>
                  <a:cubicBezTo>
                    <a:pt x="1615930" y="0"/>
                    <a:pt x="1620703" y="1977"/>
                    <a:pt x="1624223" y="5497"/>
                  </a:cubicBezTo>
                  <a:cubicBezTo>
                    <a:pt x="1627742" y="9016"/>
                    <a:pt x="1629720" y="13790"/>
                    <a:pt x="1629720" y="18767"/>
                  </a:cubicBezTo>
                  <a:lnTo>
                    <a:pt x="1629720" y="306232"/>
                  </a:lnTo>
                  <a:cubicBezTo>
                    <a:pt x="1629720" y="311209"/>
                    <a:pt x="1627742" y="315983"/>
                    <a:pt x="1624223" y="319502"/>
                  </a:cubicBezTo>
                  <a:cubicBezTo>
                    <a:pt x="1620703" y="323022"/>
                    <a:pt x="1615930" y="324999"/>
                    <a:pt x="1610952" y="324999"/>
                  </a:cubicBezTo>
                  <a:lnTo>
                    <a:pt x="18767" y="324999"/>
                  </a:lnTo>
                  <a:cubicBezTo>
                    <a:pt x="13790" y="324999"/>
                    <a:pt x="9016" y="323022"/>
                    <a:pt x="5497" y="319502"/>
                  </a:cubicBezTo>
                  <a:cubicBezTo>
                    <a:pt x="1977" y="315983"/>
                    <a:pt x="0" y="311209"/>
                    <a:pt x="0" y="306232"/>
                  </a:cubicBezTo>
                  <a:lnTo>
                    <a:pt x="0" y="18767"/>
                  </a:lnTo>
                  <a:cubicBezTo>
                    <a:pt x="0" y="13790"/>
                    <a:pt x="1977" y="9016"/>
                    <a:pt x="5497" y="5497"/>
                  </a:cubicBezTo>
                  <a:cubicBezTo>
                    <a:pt x="9016" y="1977"/>
                    <a:pt x="13790" y="0"/>
                    <a:pt x="18767" y="0"/>
                  </a:cubicBezTo>
                  <a:close/>
                </a:path>
              </a:pathLst>
            </a:custGeom>
            <a:solidFill>
              <a:srgbClr val="EAD4B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23825"/>
              <a:ext cx="1629720" cy="201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3999" spc="-19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 Engagement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430412"/>
            <a:ext cx="7974603" cy="202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Investor Metrics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693403" y="2903950"/>
            <a:ext cx="8108837" cy="1789436"/>
            <a:chOff x="0" y="0"/>
            <a:chExt cx="2135661" cy="4712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35661" cy="471292"/>
            </a:xfrm>
            <a:custGeom>
              <a:avLst/>
              <a:gdLst/>
              <a:ahLst/>
              <a:cxnLst/>
              <a:rect r="r" b="b" t="t" l="l"/>
              <a:pathLst>
                <a:path h="471292" w="2135661">
                  <a:moveTo>
                    <a:pt x="14321" y="0"/>
                  </a:moveTo>
                  <a:lnTo>
                    <a:pt x="2121340" y="0"/>
                  </a:lnTo>
                  <a:cubicBezTo>
                    <a:pt x="2125138" y="0"/>
                    <a:pt x="2128780" y="1509"/>
                    <a:pt x="2131466" y="4195"/>
                  </a:cubicBezTo>
                  <a:cubicBezTo>
                    <a:pt x="2134152" y="6880"/>
                    <a:pt x="2135661" y="10523"/>
                    <a:pt x="2135661" y="14321"/>
                  </a:cubicBezTo>
                  <a:lnTo>
                    <a:pt x="2135661" y="456970"/>
                  </a:lnTo>
                  <a:cubicBezTo>
                    <a:pt x="2135661" y="460769"/>
                    <a:pt x="2134152" y="464411"/>
                    <a:pt x="2131466" y="467097"/>
                  </a:cubicBezTo>
                  <a:cubicBezTo>
                    <a:pt x="2128780" y="469783"/>
                    <a:pt x="2125138" y="471292"/>
                    <a:pt x="2121340" y="471292"/>
                  </a:cubicBezTo>
                  <a:lnTo>
                    <a:pt x="14321" y="471292"/>
                  </a:lnTo>
                  <a:cubicBezTo>
                    <a:pt x="10523" y="471292"/>
                    <a:pt x="6880" y="469783"/>
                    <a:pt x="4195" y="467097"/>
                  </a:cubicBezTo>
                  <a:cubicBezTo>
                    <a:pt x="1509" y="464411"/>
                    <a:pt x="0" y="460769"/>
                    <a:pt x="0" y="456970"/>
                  </a:cubicBezTo>
                  <a:lnTo>
                    <a:pt x="0" y="14321"/>
                  </a:lnTo>
                  <a:cubicBezTo>
                    <a:pt x="0" y="10523"/>
                    <a:pt x="1509" y="6880"/>
                    <a:pt x="4195" y="4195"/>
                  </a:cubicBezTo>
                  <a:cubicBezTo>
                    <a:pt x="6880" y="1509"/>
                    <a:pt x="10523" y="0"/>
                    <a:pt x="14321" y="0"/>
                  </a:cubicBezTo>
                  <a:close/>
                </a:path>
              </a:pathLst>
            </a:custGeom>
            <a:solidFill>
              <a:srgbClr val="E0D0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76200"/>
              <a:ext cx="2135661" cy="39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  <a:r>
                <a:rPr lang="en-US" sz="2499" spc="-122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Provided insights on, how many times average user posts on Instagram. Also provided insight on photos per user on the platform to understand the user engagement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53901" y="5334655"/>
            <a:ext cx="6187841" cy="1233981"/>
            <a:chOff x="0" y="0"/>
            <a:chExt cx="1629720" cy="3249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29720" cy="324999"/>
            </a:xfrm>
            <a:custGeom>
              <a:avLst/>
              <a:gdLst/>
              <a:ahLst/>
              <a:cxnLst/>
              <a:rect r="r" b="b" t="t" l="l"/>
              <a:pathLst>
                <a:path h="324999" w="1629720">
                  <a:moveTo>
                    <a:pt x="18767" y="0"/>
                  </a:moveTo>
                  <a:lnTo>
                    <a:pt x="1610952" y="0"/>
                  </a:lnTo>
                  <a:cubicBezTo>
                    <a:pt x="1615930" y="0"/>
                    <a:pt x="1620703" y="1977"/>
                    <a:pt x="1624223" y="5497"/>
                  </a:cubicBezTo>
                  <a:cubicBezTo>
                    <a:pt x="1627742" y="9016"/>
                    <a:pt x="1629720" y="13790"/>
                    <a:pt x="1629720" y="18767"/>
                  </a:cubicBezTo>
                  <a:lnTo>
                    <a:pt x="1629720" y="306232"/>
                  </a:lnTo>
                  <a:cubicBezTo>
                    <a:pt x="1629720" y="311209"/>
                    <a:pt x="1627742" y="315983"/>
                    <a:pt x="1624223" y="319502"/>
                  </a:cubicBezTo>
                  <a:cubicBezTo>
                    <a:pt x="1620703" y="323022"/>
                    <a:pt x="1615930" y="324999"/>
                    <a:pt x="1610952" y="324999"/>
                  </a:cubicBezTo>
                  <a:lnTo>
                    <a:pt x="18767" y="324999"/>
                  </a:lnTo>
                  <a:cubicBezTo>
                    <a:pt x="13790" y="324999"/>
                    <a:pt x="9016" y="323022"/>
                    <a:pt x="5497" y="319502"/>
                  </a:cubicBezTo>
                  <a:cubicBezTo>
                    <a:pt x="1977" y="315983"/>
                    <a:pt x="0" y="311209"/>
                    <a:pt x="0" y="306232"/>
                  </a:cubicBezTo>
                  <a:lnTo>
                    <a:pt x="0" y="18767"/>
                  </a:lnTo>
                  <a:cubicBezTo>
                    <a:pt x="0" y="13790"/>
                    <a:pt x="1977" y="9016"/>
                    <a:pt x="5497" y="5497"/>
                  </a:cubicBezTo>
                  <a:cubicBezTo>
                    <a:pt x="9016" y="1977"/>
                    <a:pt x="13790" y="0"/>
                    <a:pt x="18767" y="0"/>
                  </a:cubicBezTo>
                  <a:close/>
                </a:path>
              </a:pathLst>
            </a:custGeom>
            <a:solidFill>
              <a:srgbClr val="EAD4B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23825"/>
              <a:ext cx="1629720" cy="201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3999" spc="-19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Bot and Fake Accounts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93403" y="7144662"/>
            <a:ext cx="8108837" cy="1677862"/>
            <a:chOff x="0" y="0"/>
            <a:chExt cx="2135661" cy="441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35661" cy="441906"/>
            </a:xfrm>
            <a:custGeom>
              <a:avLst/>
              <a:gdLst/>
              <a:ahLst/>
              <a:cxnLst/>
              <a:rect r="r" b="b" t="t" l="l"/>
              <a:pathLst>
                <a:path h="441906" w="2135661">
                  <a:moveTo>
                    <a:pt x="14321" y="0"/>
                  </a:moveTo>
                  <a:lnTo>
                    <a:pt x="2121340" y="0"/>
                  </a:lnTo>
                  <a:cubicBezTo>
                    <a:pt x="2125138" y="0"/>
                    <a:pt x="2128780" y="1509"/>
                    <a:pt x="2131466" y="4195"/>
                  </a:cubicBezTo>
                  <a:cubicBezTo>
                    <a:pt x="2134152" y="6880"/>
                    <a:pt x="2135661" y="10523"/>
                    <a:pt x="2135661" y="14321"/>
                  </a:cubicBezTo>
                  <a:lnTo>
                    <a:pt x="2135661" y="427585"/>
                  </a:lnTo>
                  <a:cubicBezTo>
                    <a:pt x="2135661" y="431383"/>
                    <a:pt x="2134152" y="435026"/>
                    <a:pt x="2131466" y="437712"/>
                  </a:cubicBezTo>
                  <a:cubicBezTo>
                    <a:pt x="2128780" y="440397"/>
                    <a:pt x="2125138" y="441906"/>
                    <a:pt x="2121340" y="441906"/>
                  </a:cubicBezTo>
                  <a:lnTo>
                    <a:pt x="14321" y="441906"/>
                  </a:lnTo>
                  <a:cubicBezTo>
                    <a:pt x="10523" y="441906"/>
                    <a:pt x="6880" y="440397"/>
                    <a:pt x="4195" y="437712"/>
                  </a:cubicBezTo>
                  <a:cubicBezTo>
                    <a:pt x="1509" y="435026"/>
                    <a:pt x="0" y="431383"/>
                    <a:pt x="0" y="427585"/>
                  </a:cubicBezTo>
                  <a:lnTo>
                    <a:pt x="0" y="14321"/>
                  </a:lnTo>
                  <a:cubicBezTo>
                    <a:pt x="0" y="10523"/>
                    <a:pt x="1509" y="6880"/>
                    <a:pt x="4195" y="4195"/>
                  </a:cubicBezTo>
                  <a:cubicBezTo>
                    <a:pt x="6880" y="1509"/>
                    <a:pt x="10523" y="0"/>
                    <a:pt x="14321" y="0"/>
                  </a:cubicBezTo>
                  <a:close/>
                </a:path>
              </a:pathLst>
            </a:custGeom>
            <a:solidFill>
              <a:srgbClr val="E0D0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76200"/>
              <a:ext cx="2135661" cy="365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  <a:r>
                <a:rPr lang="en-US" sz="2499" spc="-122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Identified and provided the data of users who are potentially a bot, who has liked every single photo on Instagram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14450"/>
            <a:ext cx="9581211" cy="202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Rewarding Most Loyal Users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3976" y="4265400"/>
            <a:ext cx="623558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-245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Top 5 oldest users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88787" y="5876231"/>
            <a:ext cx="1144722" cy="816610"/>
            <a:chOff x="0" y="0"/>
            <a:chExt cx="301491" cy="215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491" cy="215074"/>
            </a:xfrm>
            <a:custGeom>
              <a:avLst/>
              <a:gdLst/>
              <a:ahLst/>
              <a:cxnLst/>
              <a:rect r="r" b="b" t="t" l="l"/>
              <a:pathLst>
                <a:path h="215074" w="301491">
                  <a:moveTo>
                    <a:pt x="107537" y="0"/>
                  </a:moveTo>
                  <a:lnTo>
                    <a:pt x="193954" y="0"/>
                  </a:lnTo>
                  <a:cubicBezTo>
                    <a:pt x="253345" y="0"/>
                    <a:pt x="301491" y="48146"/>
                    <a:pt x="301491" y="107537"/>
                  </a:cubicBezTo>
                  <a:lnTo>
                    <a:pt x="301491" y="107537"/>
                  </a:lnTo>
                  <a:cubicBezTo>
                    <a:pt x="301491" y="166928"/>
                    <a:pt x="253345" y="215074"/>
                    <a:pt x="193954" y="215074"/>
                  </a:cubicBezTo>
                  <a:lnTo>
                    <a:pt x="107537" y="215074"/>
                  </a:lnTo>
                  <a:cubicBezTo>
                    <a:pt x="48146" y="215074"/>
                    <a:pt x="0" y="166928"/>
                    <a:pt x="0" y="107537"/>
                  </a:cubicBezTo>
                  <a:lnTo>
                    <a:pt x="0" y="107537"/>
                  </a:lnTo>
                  <a:cubicBezTo>
                    <a:pt x="0" y="48146"/>
                    <a:pt x="48146" y="0"/>
                    <a:pt x="107537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23825"/>
              <a:ext cx="301491" cy="9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3999" spc="-19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7773" y="7435790"/>
            <a:ext cx="2706750" cy="1144722"/>
            <a:chOff x="0" y="0"/>
            <a:chExt cx="712889" cy="3014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2889" cy="301491"/>
            </a:xfrm>
            <a:custGeom>
              <a:avLst/>
              <a:gdLst/>
              <a:ahLst/>
              <a:cxnLst/>
              <a:rect r="r" b="b" t="t" l="l"/>
              <a:pathLst>
                <a:path h="301491" w="712889">
                  <a:moveTo>
                    <a:pt x="40043" y="0"/>
                  </a:moveTo>
                  <a:lnTo>
                    <a:pt x="672846" y="0"/>
                  </a:lnTo>
                  <a:cubicBezTo>
                    <a:pt x="683466" y="0"/>
                    <a:pt x="693651" y="4219"/>
                    <a:pt x="701161" y="11728"/>
                  </a:cubicBezTo>
                  <a:cubicBezTo>
                    <a:pt x="708670" y="19238"/>
                    <a:pt x="712889" y="29423"/>
                    <a:pt x="712889" y="40043"/>
                  </a:cubicBezTo>
                  <a:lnTo>
                    <a:pt x="712889" y="261448"/>
                  </a:lnTo>
                  <a:cubicBezTo>
                    <a:pt x="712889" y="272068"/>
                    <a:pt x="708670" y="282253"/>
                    <a:pt x="701161" y="289762"/>
                  </a:cubicBezTo>
                  <a:cubicBezTo>
                    <a:pt x="693651" y="297272"/>
                    <a:pt x="683466" y="301491"/>
                    <a:pt x="672846" y="301491"/>
                  </a:cubicBezTo>
                  <a:lnTo>
                    <a:pt x="40043" y="301491"/>
                  </a:lnTo>
                  <a:cubicBezTo>
                    <a:pt x="29423" y="301491"/>
                    <a:pt x="19238" y="297272"/>
                    <a:pt x="11728" y="289762"/>
                  </a:cubicBezTo>
                  <a:cubicBezTo>
                    <a:pt x="4219" y="282253"/>
                    <a:pt x="0" y="272068"/>
                    <a:pt x="0" y="261448"/>
                  </a:cubicBezTo>
                  <a:lnTo>
                    <a:pt x="0" y="40043"/>
                  </a:lnTo>
                  <a:cubicBezTo>
                    <a:pt x="0" y="29423"/>
                    <a:pt x="4219" y="19238"/>
                    <a:pt x="11728" y="11728"/>
                  </a:cubicBezTo>
                  <a:cubicBezTo>
                    <a:pt x="19238" y="4219"/>
                    <a:pt x="29423" y="0"/>
                    <a:pt x="40043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76200"/>
              <a:ext cx="712889" cy="22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Darby_Herzog</a:t>
              </a:r>
            </a:p>
            <a:p>
              <a:pPr algn="ctr">
                <a:lnSpc>
                  <a:spcPts val="2261"/>
                </a:lnSpc>
              </a:pPr>
            </a:p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2016-05-06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13924" y="5876231"/>
            <a:ext cx="1144722" cy="816610"/>
            <a:chOff x="0" y="0"/>
            <a:chExt cx="301491" cy="2150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1491" cy="215074"/>
            </a:xfrm>
            <a:custGeom>
              <a:avLst/>
              <a:gdLst/>
              <a:ahLst/>
              <a:cxnLst/>
              <a:rect r="r" b="b" t="t" l="l"/>
              <a:pathLst>
                <a:path h="215074" w="301491">
                  <a:moveTo>
                    <a:pt x="107537" y="0"/>
                  </a:moveTo>
                  <a:lnTo>
                    <a:pt x="193954" y="0"/>
                  </a:lnTo>
                  <a:cubicBezTo>
                    <a:pt x="253345" y="0"/>
                    <a:pt x="301491" y="48146"/>
                    <a:pt x="301491" y="107537"/>
                  </a:cubicBezTo>
                  <a:lnTo>
                    <a:pt x="301491" y="107537"/>
                  </a:lnTo>
                  <a:cubicBezTo>
                    <a:pt x="301491" y="166928"/>
                    <a:pt x="253345" y="215074"/>
                    <a:pt x="193954" y="215074"/>
                  </a:cubicBezTo>
                  <a:lnTo>
                    <a:pt x="107537" y="215074"/>
                  </a:lnTo>
                  <a:cubicBezTo>
                    <a:pt x="48146" y="215074"/>
                    <a:pt x="0" y="166928"/>
                    <a:pt x="0" y="107537"/>
                  </a:cubicBezTo>
                  <a:lnTo>
                    <a:pt x="0" y="107537"/>
                  </a:lnTo>
                  <a:cubicBezTo>
                    <a:pt x="0" y="48146"/>
                    <a:pt x="48146" y="0"/>
                    <a:pt x="107537" y="0"/>
                  </a:cubicBezTo>
                  <a:close/>
                </a:path>
              </a:pathLst>
            </a:custGeom>
            <a:solidFill>
              <a:srgbClr val="FFEBC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23825"/>
              <a:ext cx="301491" cy="9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3999" spc="-19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032910" y="7435790"/>
            <a:ext cx="2706750" cy="1144722"/>
            <a:chOff x="0" y="0"/>
            <a:chExt cx="712889" cy="3014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2889" cy="301491"/>
            </a:xfrm>
            <a:custGeom>
              <a:avLst/>
              <a:gdLst/>
              <a:ahLst/>
              <a:cxnLst/>
              <a:rect r="r" b="b" t="t" l="l"/>
              <a:pathLst>
                <a:path h="301491" w="712889">
                  <a:moveTo>
                    <a:pt x="40043" y="0"/>
                  </a:moveTo>
                  <a:lnTo>
                    <a:pt x="672846" y="0"/>
                  </a:lnTo>
                  <a:cubicBezTo>
                    <a:pt x="683466" y="0"/>
                    <a:pt x="693651" y="4219"/>
                    <a:pt x="701161" y="11728"/>
                  </a:cubicBezTo>
                  <a:cubicBezTo>
                    <a:pt x="708670" y="19238"/>
                    <a:pt x="712889" y="29423"/>
                    <a:pt x="712889" y="40043"/>
                  </a:cubicBezTo>
                  <a:lnTo>
                    <a:pt x="712889" y="261448"/>
                  </a:lnTo>
                  <a:cubicBezTo>
                    <a:pt x="712889" y="272068"/>
                    <a:pt x="708670" y="282253"/>
                    <a:pt x="701161" y="289762"/>
                  </a:cubicBezTo>
                  <a:cubicBezTo>
                    <a:pt x="693651" y="297272"/>
                    <a:pt x="683466" y="301491"/>
                    <a:pt x="672846" y="301491"/>
                  </a:cubicBezTo>
                  <a:lnTo>
                    <a:pt x="40043" y="301491"/>
                  </a:lnTo>
                  <a:cubicBezTo>
                    <a:pt x="29423" y="301491"/>
                    <a:pt x="19238" y="297272"/>
                    <a:pt x="11728" y="289762"/>
                  </a:cubicBezTo>
                  <a:cubicBezTo>
                    <a:pt x="4219" y="282253"/>
                    <a:pt x="0" y="272068"/>
                    <a:pt x="0" y="261448"/>
                  </a:cubicBezTo>
                  <a:lnTo>
                    <a:pt x="0" y="40043"/>
                  </a:lnTo>
                  <a:cubicBezTo>
                    <a:pt x="0" y="29423"/>
                    <a:pt x="4219" y="19238"/>
                    <a:pt x="11728" y="11728"/>
                  </a:cubicBezTo>
                  <a:cubicBezTo>
                    <a:pt x="19238" y="4219"/>
                    <a:pt x="29423" y="0"/>
                    <a:pt x="40043" y="0"/>
                  </a:cubicBezTo>
                  <a:close/>
                </a:path>
              </a:pathLst>
            </a:custGeom>
            <a:solidFill>
              <a:srgbClr val="FFEBC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76200"/>
              <a:ext cx="712889" cy="22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Emilio_Bernier52 </a:t>
              </a:r>
            </a:p>
            <a:p>
              <a:pPr algn="ctr">
                <a:lnSpc>
                  <a:spcPts val="2261"/>
                </a:lnSpc>
              </a:pPr>
            </a:p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2016-05-06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12388" y="6010119"/>
            <a:ext cx="1144722" cy="816610"/>
            <a:chOff x="0" y="0"/>
            <a:chExt cx="301491" cy="2150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1491" cy="215074"/>
            </a:xfrm>
            <a:custGeom>
              <a:avLst/>
              <a:gdLst/>
              <a:ahLst/>
              <a:cxnLst/>
              <a:rect r="r" b="b" t="t" l="l"/>
              <a:pathLst>
                <a:path h="215074" w="301491">
                  <a:moveTo>
                    <a:pt x="107537" y="0"/>
                  </a:moveTo>
                  <a:lnTo>
                    <a:pt x="193954" y="0"/>
                  </a:lnTo>
                  <a:cubicBezTo>
                    <a:pt x="253345" y="0"/>
                    <a:pt x="301491" y="48146"/>
                    <a:pt x="301491" y="107537"/>
                  </a:cubicBezTo>
                  <a:lnTo>
                    <a:pt x="301491" y="107537"/>
                  </a:lnTo>
                  <a:cubicBezTo>
                    <a:pt x="301491" y="166928"/>
                    <a:pt x="253345" y="215074"/>
                    <a:pt x="193954" y="215074"/>
                  </a:cubicBezTo>
                  <a:lnTo>
                    <a:pt x="107537" y="215074"/>
                  </a:lnTo>
                  <a:cubicBezTo>
                    <a:pt x="48146" y="215074"/>
                    <a:pt x="0" y="166928"/>
                    <a:pt x="0" y="107537"/>
                  </a:cubicBezTo>
                  <a:lnTo>
                    <a:pt x="0" y="107537"/>
                  </a:lnTo>
                  <a:cubicBezTo>
                    <a:pt x="0" y="48146"/>
                    <a:pt x="48146" y="0"/>
                    <a:pt x="107537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23825"/>
              <a:ext cx="301491" cy="9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3999" spc="-19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44141" y="7435790"/>
            <a:ext cx="2706750" cy="1144722"/>
            <a:chOff x="0" y="0"/>
            <a:chExt cx="712889" cy="3014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2889" cy="301491"/>
            </a:xfrm>
            <a:custGeom>
              <a:avLst/>
              <a:gdLst/>
              <a:ahLst/>
              <a:cxnLst/>
              <a:rect r="r" b="b" t="t" l="l"/>
              <a:pathLst>
                <a:path h="301491" w="712889">
                  <a:moveTo>
                    <a:pt x="40043" y="0"/>
                  </a:moveTo>
                  <a:lnTo>
                    <a:pt x="672846" y="0"/>
                  </a:lnTo>
                  <a:cubicBezTo>
                    <a:pt x="683466" y="0"/>
                    <a:pt x="693651" y="4219"/>
                    <a:pt x="701161" y="11728"/>
                  </a:cubicBezTo>
                  <a:cubicBezTo>
                    <a:pt x="708670" y="19238"/>
                    <a:pt x="712889" y="29423"/>
                    <a:pt x="712889" y="40043"/>
                  </a:cubicBezTo>
                  <a:lnTo>
                    <a:pt x="712889" y="261448"/>
                  </a:lnTo>
                  <a:cubicBezTo>
                    <a:pt x="712889" y="272068"/>
                    <a:pt x="708670" y="282253"/>
                    <a:pt x="701161" y="289762"/>
                  </a:cubicBezTo>
                  <a:cubicBezTo>
                    <a:pt x="693651" y="297272"/>
                    <a:pt x="683466" y="301491"/>
                    <a:pt x="672846" y="301491"/>
                  </a:cubicBezTo>
                  <a:lnTo>
                    <a:pt x="40043" y="301491"/>
                  </a:lnTo>
                  <a:cubicBezTo>
                    <a:pt x="29423" y="301491"/>
                    <a:pt x="19238" y="297272"/>
                    <a:pt x="11728" y="289762"/>
                  </a:cubicBezTo>
                  <a:cubicBezTo>
                    <a:pt x="4219" y="282253"/>
                    <a:pt x="0" y="272068"/>
                    <a:pt x="0" y="261448"/>
                  </a:cubicBezTo>
                  <a:lnTo>
                    <a:pt x="0" y="40043"/>
                  </a:lnTo>
                  <a:cubicBezTo>
                    <a:pt x="0" y="29423"/>
                    <a:pt x="4219" y="19238"/>
                    <a:pt x="11728" y="11728"/>
                  </a:cubicBezTo>
                  <a:cubicBezTo>
                    <a:pt x="19238" y="4219"/>
                    <a:pt x="29423" y="0"/>
                    <a:pt x="40043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76200"/>
              <a:ext cx="712889" cy="22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Elenor88</a:t>
              </a:r>
            </a:p>
            <a:p>
              <a:pPr algn="ctr">
                <a:lnSpc>
                  <a:spcPts val="2261"/>
                </a:lnSpc>
              </a:pPr>
            </a:p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2016-05-08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636386" y="5876231"/>
            <a:ext cx="1144722" cy="816610"/>
            <a:chOff x="0" y="0"/>
            <a:chExt cx="301491" cy="21507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01491" cy="215074"/>
            </a:xfrm>
            <a:custGeom>
              <a:avLst/>
              <a:gdLst/>
              <a:ahLst/>
              <a:cxnLst/>
              <a:rect r="r" b="b" t="t" l="l"/>
              <a:pathLst>
                <a:path h="215074" w="301491">
                  <a:moveTo>
                    <a:pt x="107537" y="0"/>
                  </a:moveTo>
                  <a:lnTo>
                    <a:pt x="193954" y="0"/>
                  </a:lnTo>
                  <a:cubicBezTo>
                    <a:pt x="253345" y="0"/>
                    <a:pt x="301491" y="48146"/>
                    <a:pt x="301491" y="107537"/>
                  </a:cubicBezTo>
                  <a:lnTo>
                    <a:pt x="301491" y="107537"/>
                  </a:lnTo>
                  <a:cubicBezTo>
                    <a:pt x="301491" y="166928"/>
                    <a:pt x="253345" y="215074"/>
                    <a:pt x="193954" y="215074"/>
                  </a:cubicBezTo>
                  <a:lnTo>
                    <a:pt x="107537" y="215074"/>
                  </a:lnTo>
                  <a:cubicBezTo>
                    <a:pt x="48146" y="215074"/>
                    <a:pt x="0" y="166928"/>
                    <a:pt x="0" y="107537"/>
                  </a:cubicBezTo>
                  <a:lnTo>
                    <a:pt x="0" y="107537"/>
                  </a:lnTo>
                  <a:cubicBezTo>
                    <a:pt x="0" y="48146"/>
                    <a:pt x="48146" y="0"/>
                    <a:pt x="107537" y="0"/>
                  </a:cubicBezTo>
                  <a:close/>
                </a:path>
              </a:pathLst>
            </a:custGeom>
            <a:solidFill>
              <a:srgbClr val="FFEBC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23825"/>
              <a:ext cx="301491" cy="9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3999" spc="-19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855372" y="7435790"/>
            <a:ext cx="2706750" cy="1144722"/>
            <a:chOff x="0" y="0"/>
            <a:chExt cx="712889" cy="3014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12889" cy="301491"/>
            </a:xfrm>
            <a:custGeom>
              <a:avLst/>
              <a:gdLst/>
              <a:ahLst/>
              <a:cxnLst/>
              <a:rect r="r" b="b" t="t" l="l"/>
              <a:pathLst>
                <a:path h="301491" w="712889">
                  <a:moveTo>
                    <a:pt x="40043" y="0"/>
                  </a:moveTo>
                  <a:lnTo>
                    <a:pt x="672846" y="0"/>
                  </a:lnTo>
                  <a:cubicBezTo>
                    <a:pt x="683466" y="0"/>
                    <a:pt x="693651" y="4219"/>
                    <a:pt x="701161" y="11728"/>
                  </a:cubicBezTo>
                  <a:cubicBezTo>
                    <a:pt x="708670" y="19238"/>
                    <a:pt x="712889" y="29423"/>
                    <a:pt x="712889" y="40043"/>
                  </a:cubicBezTo>
                  <a:lnTo>
                    <a:pt x="712889" y="261448"/>
                  </a:lnTo>
                  <a:cubicBezTo>
                    <a:pt x="712889" y="272068"/>
                    <a:pt x="708670" y="282253"/>
                    <a:pt x="701161" y="289762"/>
                  </a:cubicBezTo>
                  <a:cubicBezTo>
                    <a:pt x="693651" y="297272"/>
                    <a:pt x="683466" y="301491"/>
                    <a:pt x="672846" y="301491"/>
                  </a:cubicBezTo>
                  <a:lnTo>
                    <a:pt x="40043" y="301491"/>
                  </a:lnTo>
                  <a:cubicBezTo>
                    <a:pt x="29423" y="301491"/>
                    <a:pt x="19238" y="297272"/>
                    <a:pt x="11728" y="289762"/>
                  </a:cubicBezTo>
                  <a:cubicBezTo>
                    <a:pt x="4219" y="282253"/>
                    <a:pt x="0" y="272068"/>
                    <a:pt x="0" y="261448"/>
                  </a:cubicBezTo>
                  <a:lnTo>
                    <a:pt x="0" y="40043"/>
                  </a:lnTo>
                  <a:cubicBezTo>
                    <a:pt x="0" y="29423"/>
                    <a:pt x="4219" y="19238"/>
                    <a:pt x="11728" y="11728"/>
                  </a:cubicBezTo>
                  <a:cubicBezTo>
                    <a:pt x="19238" y="4219"/>
                    <a:pt x="29423" y="0"/>
                    <a:pt x="40043" y="0"/>
                  </a:cubicBezTo>
                  <a:close/>
                </a:path>
              </a:pathLst>
            </a:custGeom>
            <a:solidFill>
              <a:srgbClr val="FFEBC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76200"/>
              <a:ext cx="712889" cy="22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Nicole71</a:t>
              </a:r>
            </a:p>
            <a:p>
              <a:pPr algn="ctr">
                <a:lnSpc>
                  <a:spcPts val="2261"/>
                </a:lnSpc>
              </a:pPr>
            </a:p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2016-05-09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135989" y="5876231"/>
            <a:ext cx="1144722" cy="816610"/>
            <a:chOff x="0" y="0"/>
            <a:chExt cx="301491" cy="21507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1491" cy="215074"/>
            </a:xfrm>
            <a:custGeom>
              <a:avLst/>
              <a:gdLst/>
              <a:ahLst/>
              <a:cxnLst/>
              <a:rect r="r" b="b" t="t" l="l"/>
              <a:pathLst>
                <a:path h="215074" w="301491">
                  <a:moveTo>
                    <a:pt x="107537" y="0"/>
                  </a:moveTo>
                  <a:lnTo>
                    <a:pt x="193954" y="0"/>
                  </a:lnTo>
                  <a:cubicBezTo>
                    <a:pt x="253345" y="0"/>
                    <a:pt x="301491" y="48146"/>
                    <a:pt x="301491" y="107537"/>
                  </a:cubicBezTo>
                  <a:lnTo>
                    <a:pt x="301491" y="107537"/>
                  </a:lnTo>
                  <a:cubicBezTo>
                    <a:pt x="301491" y="166928"/>
                    <a:pt x="253345" y="215074"/>
                    <a:pt x="193954" y="215074"/>
                  </a:cubicBezTo>
                  <a:lnTo>
                    <a:pt x="107537" y="215074"/>
                  </a:lnTo>
                  <a:cubicBezTo>
                    <a:pt x="48146" y="215074"/>
                    <a:pt x="0" y="166928"/>
                    <a:pt x="0" y="107537"/>
                  </a:cubicBezTo>
                  <a:lnTo>
                    <a:pt x="0" y="107537"/>
                  </a:lnTo>
                  <a:cubicBezTo>
                    <a:pt x="0" y="48146"/>
                    <a:pt x="48146" y="0"/>
                    <a:pt x="107537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23825"/>
              <a:ext cx="301491" cy="9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3999" spc="-19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5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354975" y="7435790"/>
            <a:ext cx="2706750" cy="1144722"/>
            <a:chOff x="0" y="0"/>
            <a:chExt cx="712889" cy="30149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12889" cy="301491"/>
            </a:xfrm>
            <a:custGeom>
              <a:avLst/>
              <a:gdLst/>
              <a:ahLst/>
              <a:cxnLst/>
              <a:rect r="r" b="b" t="t" l="l"/>
              <a:pathLst>
                <a:path h="301491" w="712889">
                  <a:moveTo>
                    <a:pt x="40043" y="0"/>
                  </a:moveTo>
                  <a:lnTo>
                    <a:pt x="672846" y="0"/>
                  </a:lnTo>
                  <a:cubicBezTo>
                    <a:pt x="683466" y="0"/>
                    <a:pt x="693651" y="4219"/>
                    <a:pt x="701161" y="11728"/>
                  </a:cubicBezTo>
                  <a:cubicBezTo>
                    <a:pt x="708670" y="19238"/>
                    <a:pt x="712889" y="29423"/>
                    <a:pt x="712889" y="40043"/>
                  </a:cubicBezTo>
                  <a:lnTo>
                    <a:pt x="712889" y="261448"/>
                  </a:lnTo>
                  <a:cubicBezTo>
                    <a:pt x="712889" y="272068"/>
                    <a:pt x="708670" y="282253"/>
                    <a:pt x="701161" y="289762"/>
                  </a:cubicBezTo>
                  <a:cubicBezTo>
                    <a:pt x="693651" y="297272"/>
                    <a:pt x="683466" y="301491"/>
                    <a:pt x="672846" y="301491"/>
                  </a:cubicBezTo>
                  <a:lnTo>
                    <a:pt x="40043" y="301491"/>
                  </a:lnTo>
                  <a:cubicBezTo>
                    <a:pt x="29423" y="301491"/>
                    <a:pt x="19238" y="297272"/>
                    <a:pt x="11728" y="289762"/>
                  </a:cubicBezTo>
                  <a:cubicBezTo>
                    <a:pt x="4219" y="282253"/>
                    <a:pt x="0" y="272068"/>
                    <a:pt x="0" y="261448"/>
                  </a:cubicBezTo>
                  <a:lnTo>
                    <a:pt x="0" y="40043"/>
                  </a:lnTo>
                  <a:cubicBezTo>
                    <a:pt x="0" y="29423"/>
                    <a:pt x="4219" y="19238"/>
                    <a:pt x="11728" y="11728"/>
                  </a:cubicBezTo>
                  <a:cubicBezTo>
                    <a:pt x="19238" y="4219"/>
                    <a:pt x="29423" y="0"/>
                    <a:pt x="40043" y="0"/>
                  </a:cubicBezTo>
                  <a:close/>
                </a:path>
              </a:pathLst>
            </a:custGeom>
            <a:solidFill>
              <a:srgbClr val="D0F5E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76200"/>
              <a:ext cx="712889" cy="22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Jordyn.Jacobson2 </a:t>
              </a:r>
            </a:p>
            <a:p>
              <a:pPr algn="ctr">
                <a:lnSpc>
                  <a:spcPts val="2261"/>
                </a:lnSpc>
              </a:pPr>
            </a:p>
            <a:p>
              <a:pPr algn="ctr">
                <a:lnSpc>
                  <a:spcPts val="2261"/>
                </a:lnSpc>
              </a:pPr>
              <a:r>
                <a:rPr lang="en-US" sz="2599" spc="-127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2016-05-14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77157" y="561318"/>
            <a:ext cx="2282143" cy="1531889"/>
          </a:xfrm>
          <a:custGeom>
            <a:avLst/>
            <a:gdLst/>
            <a:ahLst/>
            <a:cxnLst/>
            <a:rect r="r" b="b" t="t" l="l"/>
            <a:pathLst>
              <a:path h="1531889" w="2282143">
                <a:moveTo>
                  <a:pt x="0" y="0"/>
                </a:moveTo>
                <a:lnTo>
                  <a:pt x="2282143" y="0"/>
                </a:lnTo>
                <a:lnTo>
                  <a:pt x="2282143" y="1531889"/>
                </a:lnTo>
                <a:lnTo>
                  <a:pt x="0" y="1531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7036" y="1178522"/>
            <a:ext cx="10644621" cy="105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Notifying Inactive Users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1440" y="3399713"/>
            <a:ext cx="167210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There are 26 users which are inactive, who never posted a single photo on Instagram. They will be receiving promotional emails to post their first photo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1440" y="4818938"/>
            <a:ext cx="5585979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  -   Aniya_Hackett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  -   Kasandra_Homenick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14 - Jaclyn81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21 - Rocio33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24 - Maxwell.Halvorson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25 - Tierra.Trantow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34 - Pearl7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36 - Ollie_Ledner37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41 - Mckenna17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7036" y="2431949"/>
            <a:ext cx="10644621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5000" spc="-245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To Start Posting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37099" y="4692925"/>
            <a:ext cx="5814923" cy="574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45 - David.Osinski47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49 - Morgan.Kassulke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53 - Linnea59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54 - Duane60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57 - Julien_Schmidt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66 - Mike.Auer39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68 - Franco_Keebler64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71 - Nia_Haag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74 - Hulda.Macejkovic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75 - Leslie67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228042" y="4662170"/>
            <a:ext cx="4610576" cy="424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8158" indent="-324079" lvl="1">
              <a:lnSpc>
                <a:spcPts val="4202"/>
              </a:lnSpc>
              <a:buFont typeface="Arial"/>
              <a:buChar char="•"/>
            </a:pPr>
            <a:r>
              <a:rPr lang="en-US" sz="3002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76 - Janelle.Nikolaus81</a:t>
            </a:r>
          </a:p>
          <a:p>
            <a:pPr algn="l" marL="648158" indent="-324079" lvl="1">
              <a:lnSpc>
                <a:spcPts val="4202"/>
              </a:lnSpc>
              <a:buFont typeface="Arial"/>
              <a:buChar char="•"/>
            </a:pPr>
            <a:r>
              <a:rPr lang="en-US" sz="3002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80 - Darby_Herzog</a:t>
            </a:r>
          </a:p>
          <a:p>
            <a:pPr algn="l" marL="648158" indent="-324079" lvl="1">
              <a:lnSpc>
                <a:spcPts val="4202"/>
              </a:lnSpc>
              <a:buFont typeface="Arial"/>
              <a:buChar char="•"/>
            </a:pPr>
            <a:r>
              <a:rPr lang="en-US" sz="3002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81 - Esther.Zulauf61</a:t>
            </a:r>
          </a:p>
          <a:p>
            <a:pPr algn="l" marL="648158" indent="-324079" lvl="1">
              <a:lnSpc>
                <a:spcPts val="4202"/>
              </a:lnSpc>
              <a:buFont typeface="Arial"/>
              <a:buChar char="•"/>
            </a:pPr>
            <a:r>
              <a:rPr lang="en-US" sz="3002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83 - Bartholome.Bernhard</a:t>
            </a:r>
          </a:p>
          <a:p>
            <a:pPr algn="l" marL="648158" indent="-324079" lvl="1">
              <a:lnSpc>
                <a:spcPts val="4202"/>
              </a:lnSpc>
              <a:buFont typeface="Arial"/>
              <a:buChar char="•"/>
            </a:pPr>
            <a:r>
              <a:rPr lang="en-US" sz="3002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89 - Jessyca_West</a:t>
            </a:r>
          </a:p>
          <a:p>
            <a:pPr algn="l" marL="648158" indent="-324079" lvl="1">
              <a:lnSpc>
                <a:spcPts val="4202"/>
              </a:lnSpc>
              <a:buFont typeface="Arial"/>
              <a:buChar char="•"/>
            </a:pPr>
            <a:r>
              <a:rPr lang="en-US" sz="3002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90 - Esmeralda.Mraz57</a:t>
            </a:r>
          </a:p>
          <a:p>
            <a:pPr algn="l" marL="648158" indent="-324079" lvl="1">
              <a:lnSpc>
                <a:spcPts val="4202"/>
              </a:lnSpc>
              <a:buFont typeface="Arial"/>
              <a:buChar char="•"/>
            </a:pPr>
            <a:r>
              <a:rPr lang="en-US" sz="3002" spc="-1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91 - Bethany20</a:t>
            </a:r>
          </a:p>
          <a:p>
            <a:pPr algn="l">
              <a:lnSpc>
                <a:spcPts val="420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148" y="7826070"/>
            <a:ext cx="3685210" cy="1483678"/>
            <a:chOff x="0" y="0"/>
            <a:chExt cx="970590" cy="3907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0590" cy="390763"/>
            </a:xfrm>
            <a:custGeom>
              <a:avLst/>
              <a:gdLst/>
              <a:ahLst/>
              <a:cxnLst/>
              <a:rect r="r" b="b" t="t" l="l"/>
              <a:pathLst>
                <a:path h="390763" w="970590">
                  <a:moveTo>
                    <a:pt x="39915" y="0"/>
                  </a:moveTo>
                  <a:lnTo>
                    <a:pt x="930675" y="0"/>
                  </a:lnTo>
                  <a:cubicBezTo>
                    <a:pt x="941261" y="0"/>
                    <a:pt x="951414" y="4205"/>
                    <a:pt x="958899" y="11691"/>
                  </a:cubicBezTo>
                  <a:cubicBezTo>
                    <a:pt x="966385" y="19177"/>
                    <a:pt x="970590" y="29329"/>
                    <a:pt x="970590" y="39915"/>
                  </a:cubicBezTo>
                  <a:lnTo>
                    <a:pt x="970590" y="350848"/>
                  </a:lnTo>
                  <a:cubicBezTo>
                    <a:pt x="970590" y="361434"/>
                    <a:pt x="966385" y="371586"/>
                    <a:pt x="958899" y="379072"/>
                  </a:cubicBezTo>
                  <a:cubicBezTo>
                    <a:pt x="951414" y="386557"/>
                    <a:pt x="941261" y="390763"/>
                    <a:pt x="930675" y="390763"/>
                  </a:cubicBezTo>
                  <a:lnTo>
                    <a:pt x="39915" y="390763"/>
                  </a:lnTo>
                  <a:cubicBezTo>
                    <a:pt x="29329" y="390763"/>
                    <a:pt x="19177" y="386557"/>
                    <a:pt x="11691" y="379072"/>
                  </a:cubicBezTo>
                  <a:cubicBezTo>
                    <a:pt x="4205" y="371586"/>
                    <a:pt x="0" y="361434"/>
                    <a:pt x="0" y="350848"/>
                  </a:cubicBezTo>
                  <a:lnTo>
                    <a:pt x="0" y="39915"/>
                  </a:lnTo>
                  <a:cubicBezTo>
                    <a:pt x="0" y="29329"/>
                    <a:pt x="4205" y="19177"/>
                    <a:pt x="11691" y="11691"/>
                  </a:cubicBezTo>
                  <a:cubicBezTo>
                    <a:pt x="19177" y="4205"/>
                    <a:pt x="29329" y="0"/>
                    <a:pt x="39915" y="0"/>
                  </a:cubicBezTo>
                  <a:close/>
                </a:path>
              </a:pathLst>
            </a:custGeom>
            <a:solidFill>
              <a:srgbClr val="DBE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14300"/>
              <a:ext cx="970590" cy="276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5"/>
                </a:lnSpc>
              </a:pPr>
              <a:r>
                <a:rPr lang="en-US" sz="3500" spc="-17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 ID</a:t>
              </a:r>
            </a:p>
            <a:p>
              <a:pPr algn="ctr">
                <a:lnSpc>
                  <a:spcPts val="3045"/>
                </a:lnSpc>
              </a:pPr>
            </a:p>
            <a:p>
              <a:pPr algn="ctr">
                <a:lnSpc>
                  <a:spcPts val="3045"/>
                </a:lnSpc>
              </a:pPr>
              <a:r>
                <a:rPr lang="en-US" sz="3500" spc="-17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52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2506" y="7826070"/>
            <a:ext cx="3685210" cy="1483678"/>
            <a:chOff x="0" y="0"/>
            <a:chExt cx="970590" cy="390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0590" cy="390763"/>
            </a:xfrm>
            <a:custGeom>
              <a:avLst/>
              <a:gdLst/>
              <a:ahLst/>
              <a:cxnLst/>
              <a:rect r="r" b="b" t="t" l="l"/>
              <a:pathLst>
                <a:path h="390763" w="970590">
                  <a:moveTo>
                    <a:pt x="42016" y="0"/>
                  </a:moveTo>
                  <a:lnTo>
                    <a:pt x="928574" y="0"/>
                  </a:lnTo>
                  <a:cubicBezTo>
                    <a:pt x="951779" y="0"/>
                    <a:pt x="970590" y="18811"/>
                    <a:pt x="970590" y="42016"/>
                  </a:cubicBezTo>
                  <a:lnTo>
                    <a:pt x="970590" y="348747"/>
                  </a:lnTo>
                  <a:cubicBezTo>
                    <a:pt x="970590" y="371952"/>
                    <a:pt x="951779" y="390763"/>
                    <a:pt x="928574" y="390763"/>
                  </a:cubicBezTo>
                  <a:lnTo>
                    <a:pt x="42016" y="390763"/>
                  </a:lnTo>
                  <a:cubicBezTo>
                    <a:pt x="18811" y="390763"/>
                    <a:pt x="0" y="371952"/>
                    <a:pt x="0" y="348747"/>
                  </a:cubicBezTo>
                  <a:lnTo>
                    <a:pt x="0" y="42016"/>
                  </a:lnTo>
                  <a:cubicBezTo>
                    <a:pt x="0" y="18811"/>
                    <a:pt x="18811" y="0"/>
                    <a:pt x="42016" y="0"/>
                  </a:cubicBezTo>
                  <a:close/>
                </a:path>
              </a:pathLst>
            </a:custGeom>
            <a:solidFill>
              <a:srgbClr val="DBE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14300"/>
              <a:ext cx="970590" cy="276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5"/>
                </a:lnSpc>
              </a:pPr>
              <a:r>
                <a:rPr lang="en-US" sz="3500" spc="-17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Username</a:t>
              </a:r>
            </a:p>
            <a:p>
              <a:pPr algn="ctr">
                <a:lnSpc>
                  <a:spcPts val="3045"/>
                </a:lnSpc>
              </a:pPr>
            </a:p>
            <a:p>
              <a:pPr algn="ctr">
                <a:lnSpc>
                  <a:spcPts val="3045"/>
                </a:lnSpc>
              </a:pPr>
              <a:r>
                <a:rPr lang="en-US" sz="3500" spc="-17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Zack_Kemmer93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7877517"/>
            <a:ext cx="3685210" cy="1483678"/>
            <a:chOff x="0" y="0"/>
            <a:chExt cx="970590" cy="3907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0590" cy="390763"/>
            </a:xfrm>
            <a:custGeom>
              <a:avLst/>
              <a:gdLst/>
              <a:ahLst/>
              <a:cxnLst/>
              <a:rect r="r" b="b" t="t" l="l"/>
              <a:pathLst>
                <a:path h="390763" w="970590">
                  <a:moveTo>
                    <a:pt x="42016" y="0"/>
                  </a:moveTo>
                  <a:lnTo>
                    <a:pt x="928574" y="0"/>
                  </a:lnTo>
                  <a:cubicBezTo>
                    <a:pt x="951779" y="0"/>
                    <a:pt x="970590" y="18811"/>
                    <a:pt x="970590" y="42016"/>
                  </a:cubicBezTo>
                  <a:lnTo>
                    <a:pt x="970590" y="348747"/>
                  </a:lnTo>
                  <a:cubicBezTo>
                    <a:pt x="970590" y="371952"/>
                    <a:pt x="951779" y="390763"/>
                    <a:pt x="928574" y="390763"/>
                  </a:cubicBezTo>
                  <a:lnTo>
                    <a:pt x="42016" y="390763"/>
                  </a:lnTo>
                  <a:cubicBezTo>
                    <a:pt x="18811" y="390763"/>
                    <a:pt x="0" y="371952"/>
                    <a:pt x="0" y="348747"/>
                  </a:cubicBezTo>
                  <a:lnTo>
                    <a:pt x="0" y="42016"/>
                  </a:lnTo>
                  <a:cubicBezTo>
                    <a:pt x="0" y="18811"/>
                    <a:pt x="18811" y="0"/>
                    <a:pt x="42016" y="0"/>
                  </a:cubicBezTo>
                  <a:close/>
                </a:path>
              </a:pathLst>
            </a:custGeom>
            <a:solidFill>
              <a:srgbClr val="DBE9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14300"/>
              <a:ext cx="970590" cy="276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5"/>
                </a:lnSpc>
              </a:pPr>
              <a:r>
                <a:rPr lang="en-US" sz="3500" spc="-17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Photo ID</a:t>
              </a:r>
            </a:p>
            <a:p>
              <a:pPr algn="ctr">
                <a:lnSpc>
                  <a:spcPts val="3045"/>
                </a:lnSpc>
              </a:pPr>
            </a:p>
            <a:p>
              <a:pPr algn="ctr">
                <a:lnSpc>
                  <a:spcPts val="3045"/>
                </a:lnSpc>
              </a:pPr>
              <a:r>
                <a:rPr lang="en-US" sz="3500" spc="-17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145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25222" y="7826070"/>
            <a:ext cx="3685210" cy="1483678"/>
            <a:chOff x="0" y="0"/>
            <a:chExt cx="970590" cy="3907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0590" cy="390763"/>
            </a:xfrm>
            <a:custGeom>
              <a:avLst/>
              <a:gdLst/>
              <a:ahLst/>
              <a:cxnLst/>
              <a:rect r="r" b="b" t="t" l="l"/>
              <a:pathLst>
                <a:path h="390763" w="970590">
                  <a:moveTo>
                    <a:pt x="42016" y="0"/>
                  </a:moveTo>
                  <a:lnTo>
                    <a:pt x="928574" y="0"/>
                  </a:lnTo>
                  <a:cubicBezTo>
                    <a:pt x="951779" y="0"/>
                    <a:pt x="970590" y="18811"/>
                    <a:pt x="970590" y="42016"/>
                  </a:cubicBezTo>
                  <a:lnTo>
                    <a:pt x="970590" y="348747"/>
                  </a:lnTo>
                  <a:cubicBezTo>
                    <a:pt x="970590" y="371952"/>
                    <a:pt x="951779" y="390763"/>
                    <a:pt x="928574" y="390763"/>
                  </a:cubicBezTo>
                  <a:lnTo>
                    <a:pt x="42016" y="390763"/>
                  </a:lnTo>
                  <a:cubicBezTo>
                    <a:pt x="18811" y="390763"/>
                    <a:pt x="0" y="371952"/>
                    <a:pt x="0" y="348747"/>
                  </a:cubicBezTo>
                  <a:lnTo>
                    <a:pt x="0" y="42016"/>
                  </a:lnTo>
                  <a:cubicBezTo>
                    <a:pt x="0" y="18811"/>
                    <a:pt x="18811" y="0"/>
                    <a:pt x="42016" y="0"/>
                  </a:cubicBezTo>
                  <a:close/>
                </a:path>
              </a:pathLst>
            </a:custGeom>
            <a:solidFill>
              <a:srgbClr val="DBE9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14300"/>
              <a:ext cx="970590" cy="276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5"/>
                </a:lnSpc>
              </a:pPr>
              <a:r>
                <a:rPr lang="en-US" sz="3500" spc="-17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Photo Likes</a:t>
              </a:r>
            </a:p>
            <a:p>
              <a:pPr algn="ctr">
                <a:lnSpc>
                  <a:spcPts val="3045"/>
                </a:lnSpc>
              </a:pPr>
            </a:p>
            <a:p>
              <a:pPr algn="ctr">
                <a:lnSpc>
                  <a:spcPts val="3045"/>
                </a:lnSpc>
              </a:pPr>
              <a:r>
                <a:rPr lang="en-US" sz="3500" spc="-17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48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186209" y="5638800"/>
            <a:ext cx="2235466" cy="1823518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10032533" y="198130"/>
            <a:ext cx="7395558" cy="7274540"/>
          </a:xfrm>
          <a:custGeom>
            <a:avLst/>
            <a:gdLst/>
            <a:ahLst/>
            <a:cxnLst/>
            <a:rect r="r" b="b" t="t" l="l"/>
            <a:pathLst>
              <a:path h="7274540" w="7395558">
                <a:moveTo>
                  <a:pt x="0" y="0"/>
                </a:moveTo>
                <a:lnTo>
                  <a:pt x="7395558" y="0"/>
                </a:lnTo>
                <a:lnTo>
                  <a:pt x="7395558" y="7274540"/>
                </a:lnTo>
                <a:lnTo>
                  <a:pt x="0" y="7274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51148" y="1314450"/>
            <a:ext cx="12423419" cy="202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Declaring  Contest</a:t>
            </a:r>
          </a:p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Winner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7334" y="3759200"/>
            <a:ext cx="1052868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195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 the contest, the user with the most likes on a single picture won.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7334" y="6400747"/>
            <a:ext cx="163641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195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Details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92658" y="1028700"/>
            <a:ext cx="9079113" cy="5303220"/>
          </a:xfrm>
          <a:custGeom>
            <a:avLst/>
            <a:gdLst/>
            <a:ahLst/>
            <a:cxnLst/>
            <a:rect r="r" b="b" t="t" l="l"/>
            <a:pathLst>
              <a:path h="5303220" w="9079113">
                <a:moveTo>
                  <a:pt x="0" y="0"/>
                </a:moveTo>
                <a:lnTo>
                  <a:pt x="9079113" y="0"/>
                </a:lnTo>
                <a:lnTo>
                  <a:pt x="9079113" y="5303220"/>
                </a:lnTo>
                <a:lnTo>
                  <a:pt x="0" y="530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1083" y="6129243"/>
            <a:ext cx="1881107" cy="3696299"/>
            <a:chOff x="0" y="0"/>
            <a:chExt cx="495436" cy="9735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5436" cy="973511"/>
            </a:xfrm>
            <a:custGeom>
              <a:avLst/>
              <a:gdLst/>
              <a:ahLst/>
              <a:cxnLst/>
              <a:rect r="r" b="b" t="t" l="l"/>
              <a:pathLst>
                <a:path h="973511" w="495436">
                  <a:moveTo>
                    <a:pt x="37041" y="0"/>
                  </a:moveTo>
                  <a:lnTo>
                    <a:pt x="458395" y="0"/>
                  </a:lnTo>
                  <a:cubicBezTo>
                    <a:pt x="478852" y="0"/>
                    <a:pt x="495436" y="16584"/>
                    <a:pt x="495436" y="37041"/>
                  </a:cubicBezTo>
                  <a:lnTo>
                    <a:pt x="495436" y="936470"/>
                  </a:lnTo>
                  <a:cubicBezTo>
                    <a:pt x="495436" y="956927"/>
                    <a:pt x="478852" y="973511"/>
                    <a:pt x="458395" y="973511"/>
                  </a:cubicBezTo>
                  <a:lnTo>
                    <a:pt x="37041" y="973511"/>
                  </a:lnTo>
                  <a:cubicBezTo>
                    <a:pt x="16584" y="973511"/>
                    <a:pt x="0" y="956927"/>
                    <a:pt x="0" y="936470"/>
                  </a:cubicBezTo>
                  <a:lnTo>
                    <a:pt x="0" y="37041"/>
                  </a:lnTo>
                  <a:cubicBezTo>
                    <a:pt x="0" y="16584"/>
                    <a:pt x="16584" y="0"/>
                    <a:pt x="37041" y="0"/>
                  </a:cubicBezTo>
                  <a:close/>
                </a:path>
              </a:pathLst>
            </a:custGeom>
            <a:solidFill>
              <a:srgbClr val="EECED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52400"/>
              <a:ext cx="495436" cy="821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50"/>
                </a:lnSpc>
              </a:pPr>
              <a:r>
                <a:rPr lang="en-US" sz="5000" spc="-24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59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8609" y="1507460"/>
            <a:ext cx="8719024" cy="105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Hashtag Research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0901" y="3502771"/>
            <a:ext cx="757017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-195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Top 5 hashtags that are most frequently used on Instagram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892251" y="6942279"/>
            <a:ext cx="1881107" cy="2883262"/>
            <a:chOff x="0" y="0"/>
            <a:chExt cx="495436" cy="7593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5436" cy="759378"/>
            </a:xfrm>
            <a:custGeom>
              <a:avLst/>
              <a:gdLst/>
              <a:ahLst/>
              <a:cxnLst/>
              <a:rect r="r" b="b" t="t" l="l"/>
              <a:pathLst>
                <a:path h="759378" w="495436">
                  <a:moveTo>
                    <a:pt x="37041" y="0"/>
                  </a:moveTo>
                  <a:lnTo>
                    <a:pt x="458395" y="0"/>
                  </a:lnTo>
                  <a:cubicBezTo>
                    <a:pt x="478852" y="0"/>
                    <a:pt x="495436" y="16584"/>
                    <a:pt x="495436" y="37041"/>
                  </a:cubicBezTo>
                  <a:lnTo>
                    <a:pt x="495436" y="722337"/>
                  </a:lnTo>
                  <a:cubicBezTo>
                    <a:pt x="495436" y="742794"/>
                    <a:pt x="478852" y="759378"/>
                    <a:pt x="458395" y="759378"/>
                  </a:cubicBezTo>
                  <a:lnTo>
                    <a:pt x="37041" y="759378"/>
                  </a:lnTo>
                  <a:cubicBezTo>
                    <a:pt x="16584" y="759378"/>
                    <a:pt x="0" y="742794"/>
                    <a:pt x="0" y="722337"/>
                  </a:cubicBezTo>
                  <a:lnTo>
                    <a:pt x="0" y="37041"/>
                  </a:lnTo>
                  <a:cubicBezTo>
                    <a:pt x="0" y="16584"/>
                    <a:pt x="16584" y="0"/>
                    <a:pt x="37041" y="0"/>
                  </a:cubicBezTo>
                  <a:close/>
                </a:path>
              </a:pathLst>
            </a:custGeom>
            <a:solidFill>
              <a:srgbClr val="BAB6B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52400"/>
              <a:ext cx="495436" cy="606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50"/>
                </a:lnSpc>
              </a:pPr>
              <a:r>
                <a:rPr lang="en-US" sz="5000" spc="-24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42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16408" y="7977392"/>
            <a:ext cx="1881107" cy="1848149"/>
            <a:chOff x="0" y="0"/>
            <a:chExt cx="495436" cy="4867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5436" cy="486755"/>
            </a:xfrm>
            <a:custGeom>
              <a:avLst/>
              <a:gdLst/>
              <a:ahLst/>
              <a:cxnLst/>
              <a:rect r="r" b="b" t="t" l="l"/>
              <a:pathLst>
                <a:path h="486755" w="495436">
                  <a:moveTo>
                    <a:pt x="37041" y="0"/>
                  </a:moveTo>
                  <a:lnTo>
                    <a:pt x="458395" y="0"/>
                  </a:lnTo>
                  <a:cubicBezTo>
                    <a:pt x="478852" y="0"/>
                    <a:pt x="495436" y="16584"/>
                    <a:pt x="495436" y="37041"/>
                  </a:cubicBezTo>
                  <a:lnTo>
                    <a:pt x="495436" y="449715"/>
                  </a:lnTo>
                  <a:cubicBezTo>
                    <a:pt x="495436" y="470172"/>
                    <a:pt x="478852" y="486755"/>
                    <a:pt x="458395" y="486755"/>
                  </a:cubicBezTo>
                  <a:lnTo>
                    <a:pt x="37041" y="486755"/>
                  </a:lnTo>
                  <a:cubicBezTo>
                    <a:pt x="16584" y="486755"/>
                    <a:pt x="0" y="470172"/>
                    <a:pt x="0" y="449715"/>
                  </a:cubicBezTo>
                  <a:lnTo>
                    <a:pt x="0" y="37041"/>
                  </a:lnTo>
                  <a:cubicBezTo>
                    <a:pt x="0" y="16584"/>
                    <a:pt x="16584" y="0"/>
                    <a:pt x="37041" y="0"/>
                  </a:cubicBezTo>
                  <a:close/>
                </a:path>
              </a:pathLst>
            </a:custGeom>
            <a:solidFill>
              <a:srgbClr val="EECED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2400"/>
              <a:ext cx="495436" cy="334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50"/>
                </a:lnSpc>
              </a:pPr>
              <a:r>
                <a:rPr lang="en-US" sz="5000" spc="-24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39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740565" y="8383910"/>
            <a:ext cx="1881107" cy="1441631"/>
            <a:chOff x="0" y="0"/>
            <a:chExt cx="495436" cy="3796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5436" cy="379689"/>
            </a:xfrm>
            <a:custGeom>
              <a:avLst/>
              <a:gdLst/>
              <a:ahLst/>
              <a:cxnLst/>
              <a:rect r="r" b="b" t="t" l="l"/>
              <a:pathLst>
                <a:path h="379689" w="495436">
                  <a:moveTo>
                    <a:pt x="37041" y="0"/>
                  </a:moveTo>
                  <a:lnTo>
                    <a:pt x="458395" y="0"/>
                  </a:lnTo>
                  <a:cubicBezTo>
                    <a:pt x="478852" y="0"/>
                    <a:pt x="495436" y="16584"/>
                    <a:pt x="495436" y="37041"/>
                  </a:cubicBezTo>
                  <a:lnTo>
                    <a:pt x="495436" y="342648"/>
                  </a:lnTo>
                  <a:cubicBezTo>
                    <a:pt x="495436" y="363105"/>
                    <a:pt x="478852" y="379689"/>
                    <a:pt x="458395" y="379689"/>
                  </a:cubicBezTo>
                  <a:lnTo>
                    <a:pt x="37041" y="379689"/>
                  </a:lnTo>
                  <a:cubicBezTo>
                    <a:pt x="16584" y="379689"/>
                    <a:pt x="0" y="363105"/>
                    <a:pt x="0" y="342648"/>
                  </a:cubicBezTo>
                  <a:lnTo>
                    <a:pt x="0" y="37041"/>
                  </a:lnTo>
                  <a:cubicBezTo>
                    <a:pt x="0" y="16584"/>
                    <a:pt x="16584" y="0"/>
                    <a:pt x="37041" y="0"/>
                  </a:cubicBezTo>
                  <a:close/>
                </a:path>
              </a:pathLst>
            </a:custGeom>
            <a:solidFill>
              <a:srgbClr val="BAB6B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52400"/>
              <a:ext cx="495436" cy="227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50"/>
                </a:lnSpc>
              </a:pPr>
              <a:r>
                <a:rPr lang="en-US" sz="5000" spc="-24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38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799263" y="8819067"/>
            <a:ext cx="1881107" cy="1006475"/>
            <a:chOff x="0" y="0"/>
            <a:chExt cx="495436" cy="2650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5436" cy="265080"/>
            </a:xfrm>
            <a:custGeom>
              <a:avLst/>
              <a:gdLst/>
              <a:ahLst/>
              <a:cxnLst/>
              <a:rect r="r" b="b" t="t" l="l"/>
              <a:pathLst>
                <a:path h="265080" w="495436">
                  <a:moveTo>
                    <a:pt x="37041" y="0"/>
                  </a:moveTo>
                  <a:lnTo>
                    <a:pt x="458395" y="0"/>
                  </a:lnTo>
                  <a:cubicBezTo>
                    <a:pt x="478852" y="0"/>
                    <a:pt x="495436" y="16584"/>
                    <a:pt x="495436" y="37041"/>
                  </a:cubicBezTo>
                  <a:lnTo>
                    <a:pt x="495436" y="228039"/>
                  </a:lnTo>
                  <a:cubicBezTo>
                    <a:pt x="495436" y="248496"/>
                    <a:pt x="478852" y="265080"/>
                    <a:pt x="458395" y="265080"/>
                  </a:cubicBezTo>
                  <a:lnTo>
                    <a:pt x="37041" y="265080"/>
                  </a:lnTo>
                  <a:cubicBezTo>
                    <a:pt x="16584" y="265080"/>
                    <a:pt x="0" y="248496"/>
                    <a:pt x="0" y="228039"/>
                  </a:cubicBezTo>
                  <a:lnTo>
                    <a:pt x="0" y="37041"/>
                  </a:lnTo>
                  <a:cubicBezTo>
                    <a:pt x="0" y="16584"/>
                    <a:pt x="16584" y="0"/>
                    <a:pt x="37041" y="0"/>
                  </a:cubicBezTo>
                  <a:close/>
                </a:path>
              </a:pathLst>
            </a:custGeom>
            <a:solidFill>
              <a:srgbClr val="EECED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52400"/>
              <a:ext cx="495436" cy="112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50"/>
                </a:lnSpc>
              </a:pPr>
              <a:r>
                <a:rPr lang="en-US" sz="5000" spc="-245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24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90065" y="5426812"/>
            <a:ext cx="1243143" cy="49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#Smile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56371" y="6274770"/>
            <a:ext cx="1355856" cy="49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#Beach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51997" y="7230499"/>
            <a:ext cx="1209930" cy="49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#Party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24126" y="7669641"/>
            <a:ext cx="913985" cy="49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#Fun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99263" y="8108783"/>
            <a:ext cx="1685741" cy="49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#Concert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DAGa-l37bvA</dc:identifier>
  <dcterms:modified xsi:type="dcterms:W3CDTF">2011-08-01T06:04:30Z</dcterms:modified>
  <cp:revision>1</cp:revision>
  <dc:title>Instagram User Analytics</dc:title>
</cp:coreProperties>
</file>